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media/image75.png" ContentType="image/png"/>
  <Override PartName="/ppt/media/image9.png" ContentType="image/png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6.jpeg" ContentType="image/jpeg"/>
  <Override PartName="/ppt/media/image59.png" ContentType="image/png"/>
  <Override PartName="/ppt/media/image3.png" ContentType="image/png"/>
  <Override PartName="/ppt/media/image45.jpeg" ContentType="image/jpe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47.jpeg" ContentType="image/jpe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101.png" ContentType="image/png"/>
  <Override PartName="/ppt/media/image29.png" ContentType="image/png"/>
  <Override PartName="/ppt/media/image41.jpeg" ContentType="image/jpeg"/>
  <Override PartName="/ppt/media/image30.png" ContentType="image/png"/>
  <Override PartName="/ppt/media/image31.png" ContentType="image/png"/>
  <Override PartName="/ppt/media/image32.png" ContentType="image/png"/>
  <Override PartName="/ppt/media/image48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54.jpeg" ContentType="image/jpe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0.png" ContentType="image/png"/>
  <Override PartName="/ppt/media/image42.png" ContentType="image/png"/>
  <Override PartName="/ppt/media/image43.jpeg" ContentType="image/jpeg"/>
  <Override PartName="/ppt/media/image44.png" ContentType="image/png"/>
  <Override PartName="/ppt/media/image46.png" ContentType="image/png"/>
  <Override PartName="/ppt/media/image49.jpeg" ContentType="image/jpeg"/>
  <Override PartName="/ppt/media/image65.png" ContentType="image/png"/>
  <Override PartName="/ppt/media/image50.jpeg" ContentType="image/jpeg"/>
  <Override PartName="/ppt/media/image51.png" ContentType="image/png"/>
  <Override PartName="/ppt/media/image52.png" ContentType="image/png"/>
  <Override PartName="/ppt/media/image53.png" ContentType="image/png"/>
  <Override PartName="/ppt/media/image55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19.png" ContentType="image/png"/>
  <Override PartName="/ppt/media/image120.png" ContentType="image/png"/>
  <Override PartName="/ppt/media/image121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</p:sldIdLst>
  <p:sldSz cx="18288000" cy="10287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DB2D4A2-9CC3-4118-AE36-26F3DD123519}" type="datetime">
              <a:rPr b="0" lang="fr-FR" sz="1200" spc="-1" strike="noStrike">
                <a:solidFill>
                  <a:srgbClr val="8b8b8b"/>
                </a:solidFill>
                <a:latin typeface="Calibri"/>
              </a:rPr>
              <a:t>08/05/2024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B2E25D1-F34B-47B2-B2DF-EDC1F78D8AB0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1"/>
          <p:cNvGrpSpPr/>
          <p:nvPr/>
        </p:nvGrpSpPr>
        <p:grpSpPr>
          <a:xfrm>
            <a:off x="14882400" y="-2265480"/>
            <a:ext cx="4766760" cy="4766760"/>
            <a:chOff x="14882400" y="-2265480"/>
            <a:chExt cx="4766760" cy="4766760"/>
          </a:xfrm>
        </p:grpSpPr>
        <p:sp>
          <p:nvSpPr>
            <p:cNvPr id="42" name="CustomShape 2"/>
            <p:cNvSpPr/>
            <p:nvPr/>
          </p:nvSpPr>
          <p:spPr>
            <a:xfrm>
              <a:off x="14882400" y="-2265480"/>
              <a:ext cx="4766760" cy="47667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" name="CustomShape 3"/>
            <p:cNvSpPr/>
            <p:nvPr/>
          </p:nvSpPr>
          <p:spPr>
            <a:xfrm>
              <a:off x="15329160" y="-2098080"/>
              <a:ext cx="3872880" cy="4152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" name="CustomShape 4"/>
          <p:cNvSpPr/>
          <p:nvPr/>
        </p:nvSpPr>
        <p:spPr>
          <a:xfrm>
            <a:off x="0" y="6059880"/>
            <a:ext cx="4022640" cy="513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674"/>
              </a:lnSpc>
            </a:pPr>
            <a:r>
              <a:rPr b="0" lang="fr-FR" sz="3679" spc="-1" strike="noStrike" u="sng">
                <a:solidFill>
                  <a:srgbClr val="271905"/>
                </a:solidFill>
                <a:uFillTx/>
                <a:latin typeface="Alice"/>
              </a:rPr>
              <a:t>Réalisé par:</a:t>
            </a:r>
            <a:endParaRPr b="0" lang="fr-FR" sz="3679" spc="-1" strike="noStrike">
              <a:latin typeface="Arial"/>
            </a:endParaRPr>
          </a:p>
          <a:p>
            <a:pPr algn="ctr">
              <a:lnSpc>
                <a:spcPts val="3674"/>
              </a:lnSpc>
            </a:pPr>
            <a:endParaRPr b="0" lang="fr-FR" sz="3679" spc="-1" strike="noStrike">
              <a:latin typeface="Arial"/>
            </a:endParaRPr>
          </a:p>
          <a:p>
            <a:pPr algn="ctr">
              <a:lnSpc>
                <a:spcPts val="3674"/>
              </a:lnSpc>
            </a:pPr>
            <a:r>
              <a:rPr b="0" lang="fr-FR" sz="3679" spc="-1" strike="noStrike">
                <a:solidFill>
                  <a:srgbClr val="271905"/>
                </a:solidFill>
                <a:latin typeface="Alice"/>
              </a:rPr>
              <a:t>  </a:t>
            </a:r>
            <a:r>
              <a:rPr b="0" lang="fr-FR" sz="3679" spc="-1" strike="noStrike">
                <a:solidFill>
                  <a:srgbClr val="271905"/>
                </a:solidFill>
                <a:latin typeface="Alice"/>
              </a:rPr>
              <a:t>Kaissi Houda </a:t>
            </a:r>
            <a:endParaRPr b="0" lang="fr-FR" sz="3679" spc="-1" strike="noStrike">
              <a:latin typeface="Arial"/>
            </a:endParaRPr>
          </a:p>
          <a:p>
            <a:pPr algn="ctr">
              <a:lnSpc>
                <a:spcPts val="3674"/>
              </a:lnSpc>
            </a:pPr>
            <a:r>
              <a:rPr b="0" lang="fr-FR" sz="3679" spc="-1" strike="noStrike">
                <a:solidFill>
                  <a:srgbClr val="271905"/>
                </a:solidFill>
                <a:latin typeface="Alice"/>
              </a:rPr>
              <a:t>       </a:t>
            </a:r>
            <a:endParaRPr b="0" lang="fr-FR" sz="3679" spc="-1" strike="noStrike">
              <a:latin typeface="Arial"/>
            </a:endParaRPr>
          </a:p>
          <a:p>
            <a:pPr algn="ctr">
              <a:lnSpc>
                <a:spcPts val="3674"/>
              </a:lnSpc>
            </a:pPr>
            <a:r>
              <a:rPr b="0" lang="fr-FR" sz="3679" spc="-1" strike="noStrike">
                <a:solidFill>
                  <a:srgbClr val="271905"/>
                </a:solidFill>
                <a:latin typeface="Alice"/>
              </a:rPr>
              <a:t>   </a:t>
            </a:r>
            <a:endParaRPr b="0" lang="fr-FR" sz="3679" spc="-1" strike="noStrike">
              <a:latin typeface="Arial"/>
            </a:endParaRPr>
          </a:p>
          <a:p>
            <a:pPr algn="ctr">
              <a:lnSpc>
                <a:spcPts val="3674"/>
              </a:lnSpc>
            </a:pPr>
            <a:endParaRPr b="0" lang="fr-FR" sz="3679" spc="-1" strike="noStrike">
              <a:latin typeface="Arial"/>
            </a:endParaRPr>
          </a:p>
          <a:p>
            <a:pPr algn="ctr">
              <a:lnSpc>
                <a:spcPts val="3674"/>
              </a:lnSpc>
            </a:pPr>
            <a:endParaRPr b="0" lang="fr-FR" sz="3679" spc="-1" strike="noStrike">
              <a:latin typeface="Arial"/>
            </a:endParaRPr>
          </a:p>
          <a:p>
            <a:pPr algn="ctr">
              <a:lnSpc>
                <a:spcPts val="3674"/>
              </a:lnSpc>
            </a:pPr>
            <a:endParaRPr b="0" lang="fr-FR" sz="3679" spc="-1" strike="noStrike">
              <a:latin typeface="Arial"/>
            </a:endParaRPr>
          </a:p>
          <a:p>
            <a:pPr algn="ctr">
              <a:lnSpc>
                <a:spcPts val="3674"/>
              </a:lnSpc>
            </a:pPr>
            <a:endParaRPr b="0" lang="fr-FR" sz="3679" spc="-1" strike="noStrike">
              <a:latin typeface="Arial"/>
            </a:endParaRPr>
          </a:p>
          <a:p>
            <a:pPr algn="ctr">
              <a:lnSpc>
                <a:spcPts val="3674"/>
              </a:lnSpc>
            </a:pPr>
            <a:endParaRPr b="0" lang="fr-FR" sz="3679" spc="-1" strike="noStrike">
              <a:latin typeface="Arial"/>
            </a:endParaRPr>
          </a:p>
          <a:p>
            <a:pPr algn="ctr">
              <a:lnSpc>
                <a:spcPts val="3674"/>
              </a:lnSpc>
            </a:pPr>
            <a:r>
              <a:rPr b="0" lang="fr-FR" sz="3679" spc="-1" strike="noStrike">
                <a:solidFill>
                  <a:srgbClr val="271905"/>
                </a:solidFill>
                <a:latin typeface="Alice"/>
              </a:rPr>
              <a:t> </a:t>
            </a:r>
            <a:endParaRPr b="0" lang="fr-FR" sz="3679" spc="-1" strike="noStrike">
              <a:latin typeface="Arial"/>
            </a:endParaRPr>
          </a:p>
        </p:txBody>
      </p:sp>
      <p:grpSp>
        <p:nvGrpSpPr>
          <p:cNvPr id="45" name="Group 5"/>
          <p:cNvGrpSpPr/>
          <p:nvPr/>
        </p:nvGrpSpPr>
        <p:grpSpPr>
          <a:xfrm>
            <a:off x="1363320" y="8746200"/>
            <a:ext cx="3520800" cy="3520800"/>
            <a:chOff x="1363320" y="8746200"/>
            <a:chExt cx="3520800" cy="3520800"/>
          </a:xfrm>
        </p:grpSpPr>
        <p:sp>
          <p:nvSpPr>
            <p:cNvPr id="46" name="CustomShape 6"/>
            <p:cNvSpPr/>
            <p:nvPr/>
          </p:nvSpPr>
          <p:spPr>
            <a:xfrm>
              <a:off x="1363320" y="8746200"/>
              <a:ext cx="3520800" cy="352080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7"/>
            <p:cNvSpPr/>
            <p:nvPr/>
          </p:nvSpPr>
          <p:spPr>
            <a:xfrm>
              <a:off x="1693440" y="8870040"/>
              <a:ext cx="2860560" cy="3066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" name="Line 8"/>
          <p:cNvSpPr/>
          <p:nvPr/>
        </p:nvSpPr>
        <p:spPr>
          <a:xfrm>
            <a:off x="10986480" y="9258120"/>
            <a:ext cx="7301520" cy="0"/>
          </a:xfrm>
          <a:prstGeom prst="line">
            <a:avLst/>
          </a:prstGeom>
          <a:ln w="38160">
            <a:solidFill>
              <a:srgbClr val="967d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9"/>
          <p:cNvSpPr/>
          <p:nvPr/>
        </p:nvSpPr>
        <p:spPr>
          <a:xfrm>
            <a:off x="0" y="36000"/>
            <a:ext cx="1549440" cy="1985040"/>
          </a:xfrm>
          <a:custGeom>
            <a:avLst/>
            <a:gdLst/>
            <a:ahLst/>
            <a:rect l="l" t="t" r="r" b="b"/>
            <a:pathLst>
              <a:path w="1549621" h="1985452">
                <a:moveTo>
                  <a:pt x="0" y="0"/>
                </a:moveTo>
                <a:lnTo>
                  <a:pt x="1549621" y="0"/>
                </a:lnTo>
                <a:lnTo>
                  <a:pt x="1549621" y="1985452"/>
                </a:lnTo>
                <a:lnTo>
                  <a:pt x="0" y="198545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10"/>
          <p:cNvSpPr/>
          <p:nvPr/>
        </p:nvSpPr>
        <p:spPr>
          <a:xfrm>
            <a:off x="16243560" y="0"/>
            <a:ext cx="2044080" cy="1783440"/>
          </a:xfrm>
          <a:custGeom>
            <a:avLst/>
            <a:gdLst/>
            <a:ahLst/>
            <a:rect l="l" t="t" r="r" b="b"/>
            <a:pathLst>
              <a:path w="2044367" h="1783811">
                <a:moveTo>
                  <a:pt x="0" y="0"/>
                </a:moveTo>
                <a:lnTo>
                  <a:pt x="2044367" y="0"/>
                </a:lnTo>
                <a:lnTo>
                  <a:pt x="2044367" y="1783811"/>
                </a:lnTo>
                <a:lnTo>
                  <a:pt x="0" y="178381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11"/>
          <p:cNvSpPr/>
          <p:nvPr/>
        </p:nvSpPr>
        <p:spPr>
          <a:xfrm>
            <a:off x="3862800" y="2754720"/>
            <a:ext cx="11019240" cy="264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934"/>
              </a:lnSpc>
            </a:pPr>
            <a:r>
              <a:rPr b="0" lang="fr-FR" sz="5779" spc="-1" strike="noStrike">
                <a:solidFill>
                  <a:srgbClr val="000000"/>
                </a:solidFill>
                <a:latin typeface="Bodoni FLF Italics"/>
              </a:rPr>
              <a:t>Exploration Algorithmique</a:t>
            </a:r>
            <a:endParaRPr b="0" lang="fr-FR" sz="5779" spc="-1" strike="noStrike">
              <a:latin typeface="Arial"/>
            </a:endParaRPr>
          </a:p>
          <a:p>
            <a:pPr algn="ctr">
              <a:lnSpc>
                <a:spcPts val="6934"/>
              </a:lnSpc>
            </a:pPr>
            <a:r>
              <a:rPr b="0" lang="fr-FR" sz="5779" spc="-1" strike="noStrike">
                <a:solidFill>
                  <a:srgbClr val="000000"/>
                </a:solidFill>
                <a:latin typeface="Bodoni FLF Italics"/>
              </a:rPr>
              <a:t>(PCA, GMMs, KNN)</a:t>
            </a:r>
            <a:endParaRPr b="0" lang="fr-FR" sz="5779" spc="-1" strike="noStrike">
              <a:latin typeface="Arial"/>
            </a:endParaRPr>
          </a:p>
          <a:p>
            <a:pPr algn="ctr">
              <a:lnSpc>
                <a:spcPts val="6934"/>
              </a:lnSpc>
            </a:pPr>
            <a:r>
              <a:rPr b="0" lang="fr-FR" sz="5779" spc="-1" strike="noStrike">
                <a:solidFill>
                  <a:srgbClr val="000000"/>
                </a:solidFill>
                <a:latin typeface="Bodoni FLF Italics"/>
              </a:rPr>
              <a:t>dans l'Apprentissage Automatique</a:t>
            </a:r>
            <a:endParaRPr b="0" lang="fr-FR" sz="5779" spc="-1" strike="noStrike">
              <a:latin typeface="Arial"/>
            </a:endParaRPr>
          </a:p>
        </p:txBody>
      </p:sp>
      <p:sp>
        <p:nvSpPr>
          <p:cNvPr id="52" name="CustomShape 12"/>
          <p:cNvSpPr/>
          <p:nvPr/>
        </p:nvSpPr>
        <p:spPr>
          <a:xfrm>
            <a:off x="7500600" y="8403120"/>
            <a:ext cx="9329400" cy="8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300"/>
              </a:lnSpc>
            </a:pPr>
            <a:r>
              <a:rPr b="0" lang="fr-FR" sz="3300" spc="-1" strike="noStrike">
                <a:solidFill>
                  <a:srgbClr val="000000"/>
                </a:solidFill>
                <a:latin typeface="Alice"/>
              </a:rPr>
              <a:t>Encadré par : </a:t>
            </a:r>
            <a:endParaRPr b="0" lang="fr-FR" sz="3300" spc="-1" strike="noStrike">
              <a:latin typeface="Arial"/>
            </a:endParaRPr>
          </a:p>
          <a:p>
            <a:pPr algn="ctr">
              <a:lnSpc>
                <a:spcPts val="3300"/>
              </a:lnSpc>
            </a:pPr>
            <a:r>
              <a:rPr b="0" lang="fr-FR" sz="3300" spc="-1" strike="noStrike">
                <a:solidFill>
                  <a:srgbClr val="000000"/>
                </a:solidFill>
                <a:latin typeface="Alice"/>
              </a:rPr>
              <a:t>                           </a:t>
            </a:r>
            <a:r>
              <a:rPr b="0" lang="fr-FR" sz="3300" spc="-1" strike="noStrike">
                <a:solidFill>
                  <a:srgbClr val="000000"/>
                </a:solidFill>
                <a:latin typeface="Alice"/>
              </a:rPr>
              <a:t>Mr. El Mokhtar EN-NAIMI</a:t>
            </a:r>
            <a:endParaRPr b="0" lang="fr-FR" sz="3300" spc="-1" strike="noStrike">
              <a:latin typeface="Arial"/>
            </a:endParaRPr>
          </a:p>
        </p:txBody>
      </p:sp>
      <p:sp>
        <p:nvSpPr>
          <p:cNvPr id="53" name="CustomShape 13"/>
          <p:cNvSpPr/>
          <p:nvPr/>
        </p:nvSpPr>
        <p:spPr>
          <a:xfrm>
            <a:off x="5509800" y="350280"/>
            <a:ext cx="64072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472"/>
              </a:lnSpc>
            </a:pPr>
            <a:r>
              <a:rPr b="0" lang="fr-FR" sz="2479" spc="-1" strike="noStrike">
                <a:solidFill>
                  <a:srgbClr val="000000"/>
                </a:solidFill>
                <a:latin typeface="arial"/>
              </a:rPr>
              <a:t>Université Abdelmalek Essaadi</a:t>
            </a:r>
            <a:endParaRPr b="0" lang="fr-FR" sz="2479" spc="-1" strike="noStrike">
              <a:latin typeface="Arial"/>
            </a:endParaRPr>
          </a:p>
          <a:p>
            <a:pPr algn="ctr">
              <a:lnSpc>
                <a:spcPts val="3472"/>
              </a:lnSpc>
            </a:pPr>
            <a:r>
              <a:rPr b="0" lang="fr-FR" sz="2479" spc="-1" strike="noStrike">
                <a:solidFill>
                  <a:srgbClr val="000000"/>
                </a:solidFill>
                <a:latin typeface="arial"/>
              </a:rPr>
              <a:t>Faculté des Sciences et Techniques – Tanger</a:t>
            </a:r>
            <a:endParaRPr b="0" lang="fr-FR" sz="2479" spc="-1" strike="noStrike">
              <a:latin typeface="Arial"/>
            </a:endParaRPr>
          </a:p>
          <a:p>
            <a:pPr algn="ctr">
              <a:lnSpc>
                <a:spcPts val="3472"/>
              </a:lnSpc>
            </a:pPr>
            <a:r>
              <a:rPr b="0" lang="fr-FR" sz="2479" spc="-1" strike="noStrike">
                <a:solidFill>
                  <a:srgbClr val="000000"/>
                </a:solidFill>
                <a:latin typeface="arial"/>
              </a:rPr>
              <a:t>Département Génie Informatique</a:t>
            </a:r>
            <a:endParaRPr b="0" lang="fr-FR" sz="2479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"/>
          <p:cNvGrpSpPr/>
          <p:nvPr/>
        </p:nvGrpSpPr>
        <p:grpSpPr>
          <a:xfrm>
            <a:off x="12452760" y="8405280"/>
            <a:ext cx="4248720" cy="4248720"/>
            <a:chOff x="12452760" y="8405280"/>
            <a:chExt cx="4248720" cy="4248720"/>
          </a:xfrm>
        </p:grpSpPr>
        <p:sp>
          <p:nvSpPr>
            <p:cNvPr id="256" name="CustomShape 2"/>
            <p:cNvSpPr/>
            <p:nvPr/>
          </p:nvSpPr>
          <p:spPr>
            <a:xfrm>
              <a:off x="12452760" y="840528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CustomShape 3"/>
            <p:cNvSpPr/>
            <p:nvPr/>
          </p:nvSpPr>
          <p:spPr>
            <a:xfrm>
              <a:off x="12851280" y="855468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8" name="Group 4"/>
          <p:cNvGrpSpPr/>
          <p:nvPr/>
        </p:nvGrpSpPr>
        <p:grpSpPr>
          <a:xfrm>
            <a:off x="789480" y="-2038680"/>
            <a:ext cx="3066840" cy="3066840"/>
            <a:chOff x="789480" y="-2038680"/>
            <a:chExt cx="3066840" cy="3066840"/>
          </a:xfrm>
        </p:grpSpPr>
        <p:sp>
          <p:nvSpPr>
            <p:cNvPr id="259" name="CustomShape 5"/>
            <p:cNvSpPr/>
            <p:nvPr/>
          </p:nvSpPr>
          <p:spPr>
            <a:xfrm>
              <a:off x="789480" y="-203868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CustomShape 6"/>
            <p:cNvSpPr/>
            <p:nvPr/>
          </p:nvSpPr>
          <p:spPr>
            <a:xfrm>
              <a:off x="1077120" y="-19306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1" name="CustomShape 7"/>
          <p:cNvSpPr/>
          <p:nvPr/>
        </p:nvSpPr>
        <p:spPr>
          <a:xfrm>
            <a:off x="3857040" y="1659960"/>
            <a:ext cx="9663480" cy="21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8640"/>
              </a:lnSpc>
            </a:pPr>
            <a:r>
              <a:rPr b="0" lang="fr-FR" sz="7200" spc="-1" strike="noStrike">
                <a:solidFill>
                  <a:srgbClr val="271905"/>
                </a:solidFill>
                <a:latin typeface="Bodoni FLF Italics"/>
              </a:rPr>
              <a:t>  </a:t>
            </a:r>
            <a:r>
              <a:rPr b="0" lang="fr-FR" sz="7200" spc="-1" strike="noStrike">
                <a:solidFill>
                  <a:srgbClr val="271905"/>
                </a:solidFill>
                <a:latin typeface="Bodoni FLF Italics"/>
              </a:rPr>
              <a:t>Les modes de fonctionnement;</a:t>
            </a:r>
            <a:endParaRPr b="0" lang="fr-FR" sz="72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 rot="16200000">
            <a:off x="4000320" y="-3999960"/>
            <a:ext cx="10286640" cy="18287640"/>
          </a:xfrm>
          <a:custGeom>
            <a:avLst/>
            <a:gdLst/>
            <a:ah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1"/>
            <a:stretch>
              <a:fillRect l="-1901646" t="-95956" r="-1962242" b="-7264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3" name="Group 2"/>
          <p:cNvGrpSpPr/>
          <p:nvPr/>
        </p:nvGrpSpPr>
        <p:grpSpPr>
          <a:xfrm>
            <a:off x="11475000" y="724320"/>
            <a:ext cx="5586840" cy="2765520"/>
            <a:chOff x="11475000" y="724320"/>
            <a:chExt cx="5586840" cy="2765520"/>
          </a:xfrm>
        </p:grpSpPr>
        <p:sp>
          <p:nvSpPr>
            <p:cNvPr id="264" name="CustomShape 3"/>
            <p:cNvSpPr/>
            <p:nvPr/>
          </p:nvSpPr>
          <p:spPr>
            <a:xfrm>
              <a:off x="11475000" y="827280"/>
              <a:ext cx="5586840" cy="2662560"/>
            </a:xfrm>
            <a:custGeom>
              <a:avLst/>
              <a:gdLst/>
              <a:ah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CustomShape 4"/>
            <p:cNvSpPr/>
            <p:nvPr/>
          </p:nvSpPr>
          <p:spPr>
            <a:xfrm>
              <a:off x="11475000" y="724320"/>
              <a:ext cx="5586840" cy="2765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6" name="Group 5"/>
          <p:cNvGrpSpPr/>
          <p:nvPr/>
        </p:nvGrpSpPr>
        <p:grpSpPr>
          <a:xfrm>
            <a:off x="11475000" y="3709080"/>
            <a:ext cx="5586840" cy="2412360"/>
            <a:chOff x="11475000" y="3709080"/>
            <a:chExt cx="5586840" cy="2412360"/>
          </a:xfrm>
        </p:grpSpPr>
        <p:sp>
          <p:nvSpPr>
            <p:cNvPr id="267" name="CustomShape 6"/>
            <p:cNvSpPr/>
            <p:nvPr/>
          </p:nvSpPr>
          <p:spPr>
            <a:xfrm>
              <a:off x="11475000" y="3812040"/>
              <a:ext cx="5586840" cy="2309400"/>
            </a:xfrm>
            <a:custGeom>
              <a:avLst/>
              <a:gdLst/>
              <a:ahLst/>
              <a:rect l="l" t="t" r="r" b="b"/>
              <a:pathLst>
                <a:path w="2065940" h="853998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833213"/>
                  </a:lnTo>
                  <a:cubicBezTo>
                    <a:pt x="2065940" y="844692"/>
                    <a:pt x="2056635" y="853998"/>
                    <a:pt x="2045156" y="853998"/>
                  </a:cubicBezTo>
                  <a:lnTo>
                    <a:pt x="20785" y="853998"/>
                  </a:lnTo>
                  <a:cubicBezTo>
                    <a:pt x="9306" y="853998"/>
                    <a:pt x="0" y="844692"/>
                    <a:pt x="0" y="833213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7"/>
            <p:cNvSpPr/>
            <p:nvPr/>
          </p:nvSpPr>
          <p:spPr>
            <a:xfrm>
              <a:off x="11475000" y="3709080"/>
              <a:ext cx="5586840" cy="2412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9" name="Group 8"/>
          <p:cNvGrpSpPr/>
          <p:nvPr/>
        </p:nvGrpSpPr>
        <p:grpSpPr>
          <a:xfrm>
            <a:off x="11292840" y="6552000"/>
            <a:ext cx="6153120" cy="1588680"/>
            <a:chOff x="11292840" y="6552000"/>
            <a:chExt cx="6153120" cy="1588680"/>
          </a:xfrm>
        </p:grpSpPr>
        <p:sp>
          <p:nvSpPr>
            <p:cNvPr id="270" name="CustomShape 9"/>
            <p:cNvSpPr/>
            <p:nvPr/>
          </p:nvSpPr>
          <p:spPr>
            <a:xfrm>
              <a:off x="11292840" y="6654960"/>
              <a:ext cx="6153120" cy="1485720"/>
            </a:xfrm>
            <a:custGeom>
              <a:avLst/>
              <a:gdLst/>
              <a:ahLst/>
              <a:rect l="l" t="t" r="r" b="b"/>
              <a:pathLst>
                <a:path w="2275378" h="549433">
                  <a:moveTo>
                    <a:pt x="18872" y="0"/>
                  </a:moveTo>
                  <a:lnTo>
                    <a:pt x="2256507" y="0"/>
                  </a:lnTo>
                  <a:cubicBezTo>
                    <a:pt x="2266929" y="0"/>
                    <a:pt x="2275378" y="8449"/>
                    <a:pt x="2275378" y="18872"/>
                  </a:cubicBezTo>
                  <a:lnTo>
                    <a:pt x="2275378" y="530561"/>
                  </a:lnTo>
                  <a:cubicBezTo>
                    <a:pt x="2275378" y="535566"/>
                    <a:pt x="2273390" y="540366"/>
                    <a:pt x="2269851" y="543905"/>
                  </a:cubicBezTo>
                  <a:cubicBezTo>
                    <a:pt x="2266312" y="547444"/>
                    <a:pt x="2261512" y="549433"/>
                    <a:pt x="2256507" y="549433"/>
                  </a:cubicBezTo>
                  <a:lnTo>
                    <a:pt x="18872" y="549433"/>
                  </a:lnTo>
                  <a:cubicBezTo>
                    <a:pt x="13866" y="549433"/>
                    <a:pt x="9066" y="547444"/>
                    <a:pt x="5527" y="543905"/>
                  </a:cubicBezTo>
                  <a:cubicBezTo>
                    <a:pt x="1988" y="540366"/>
                    <a:pt x="0" y="535566"/>
                    <a:pt x="0" y="530561"/>
                  </a:cubicBezTo>
                  <a:lnTo>
                    <a:pt x="0" y="18872"/>
                  </a:lnTo>
                  <a:cubicBezTo>
                    <a:pt x="0" y="13866"/>
                    <a:pt x="1988" y="9066"/>
                    <a:pt x="5527" y="5527"/>
                  </a:cubicBezTo>
                  <a:cubicBezTo>
                    <a:pt x="9066" y="1988"/>
                    <a:pt x="13866" y="0"/>
                    <a:pt x="18872" y="0"/>
                  </a:cubicBezTo>
                  <a:close/>
                </a:path>
              </a:pathLst>
            </a:custGeom>
            <a:solidFill>
              <a:srgbClr val="f4eadb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10"/>
            <p:cNvSpPr/>
            <p:nvPr/>
          </p:nvSpPr>
          <p:spPr>
            <a:xfrm>
              <a:off x="11292840" y="6552000"/>
              <a:ext cx="6153120" cy="1588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2" name="Group 11"/>
          <p:cNvGrpSpPr/>
          <p:nvPr/>
        </p:nvGrpSpPr>
        <p:grpSpPr>
          <a:xfrm>
            <a:off x="687960" y="1302120"/>
            <a:ext cx="5586840" cy="1434600"/>
            <a:chOff x="687960" y="1302120"/>
            <a:chExt cx="5586840" cy="1434600"/>
          </a:xfrm>
        </p:grpSpPr>
        <p:sp>
          <p:nvSpPr>
            <p:cNvPr id="273" name="CustomShape 12"/>
            <p:cNvSpPr/>
            <p:nvPr/>
          </p:nvSpPr>
          <p:spPr>
            <a:xfrm>
              <a:off x="687960" y="1405440"/>
              <a:ext cx="5586840" cy="1331280"/>
            </a:xfrm>
            <a:custGeom>
              <a:avLst/>
              <a:gdLst/>
              <a:ahLst/>
              <a:rect l="l" t="t" r="r" b="b"/>
              <a:pathLst>
                <a:path w="2065940" h="492322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471537"/>
                  </a:lnTo>
                  <a:cubicBezTo>
                    <a:pt x="2065940" y="483016"/>
                    <a:pt x="2056635" y="492322"/>
                    <a:pt x="2045156" y="492322"/>
                  </a:cubicBezTo>
                  <a:lnTo>
                    <a:pt x="20785" y="492322"/>
                  </a:lnTo>
                  <a:cubicBezTo>
                    <a:pt x="9306" y="492322"/>
                    <a:pt x="0" y="483016"/>
                    <a:pt x="0" y="471537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13"/>
            <p:cNvSpPr/>
            <p:nvPr/>
          </p:nvSpPr>
          <p:spPr>
            <a:xfrm>
              <a:off x="687960" y="1302120"/>
              <a:ext cx="5586840" cy="1434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5" name="Group 14"/>
          <p:cNvGrpSpPr/>
          <p:nvPr/>
        </p:nvGrpSpPr>
        <p:grpSpPr>
          <a:xfrm>
            <a:off x="687960" y="4052880"/>
            <a:ext cx="5586840" cy="1434240"/>
            <a:chOff x="687960" y="4052880"/>
            <a:chExt cx="5586840" cy="1434240"/>
          </a:xfrm>
        </p:grpSpPr>
        <p:sp>
          <p:nvSpPr>
            <p:cNvPr id="276" name="CustomShape 15"/>
            <p:cNvSpPr/>
            <p:nvPr/>
          </p:nvSpPr>
          <p:spPr>
            <a:xfrm>
              <a:off x="687960" y="4155840"/>
              <a:ext cx="5586840" cy="1331280"/>
            </a:xfrm>
            <a:custGeom>
              <a:avLst/>
              <a:gdLst/>
              <a:ahLst/>
              <a:rect l="l" t="t" r="r" b="b"/>
              <a:pathLst>
                <a:path w="2065940" h="492322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471537"/>
                  </a:lnTo>
                  <a:cubicBezTo>
                    <a:pt x="2065940" y="483016"/>
                    <a:pt x="2056635" y="492322"/>
                    <a:pt x="2045156" y="492322"/>
                  </a:cubicBezTo>
                  <a:lnTo>
                    <a:pt x="20785" y="492322"/>
                  </a:lnTo>
                  <a:cubicBezTo>
                    <a:pt x="9306" y="492322"/>
                    <a:pt x="0" y="483016"/>
                    <a:pt x="0" y="471537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CustomShape 16"/>
            <p:cNvSpPr/>
            <p:nvPr/>
          </p:nvSpPr>
          <p:spPr>
            <a:xfrm>
              <a:off x="687960" y="4052880"/>
              <a:ext cx="5586840" cy="1434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8" name="Group 17"/>
          <p:cNvGrpSpPr/>
          <p:nvPr/>
        </p:nvGrpSpPr>
        <p:grpSpPr>
          <a:xfrm>
            <a:off x="915120" y="6453360"/>
            <a:ext cx="5586840" cy="2349360"/>
            <a:chOff x="915120" y="6453360"/>
            <a:chExt cx="5586840" cy="2349360"/>
          </a:xfrm>
        </p:grpSpPr>
        <p:sp>
          <p:nvSpPr>
            <p:cNvPr id="279" name="CustomShape 18"/>
            <p:cNvSpPr/>
            <p:nvPr/>
          </p:nvSpPr>
          <p:spPr>
            <a:xfrm>
              <a:off x="915120" y="6556320"/>
              <a:ext cx="5586840" cy="2246400"/>
            </a:xfrm>
            <a:custGeom>
              <a:avLst/>
              <a:gdLst/>
              <a:ahLst/>
              <a:rect l="l" t="t" r="r" b="b"/>
              <a:pathLst>
                <a:path w="2065940" h="830735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809950"/>
                  </a:lnTo>
                  <a:cubicBezTo>
                    <a:pt x="2065940" y="821429"/>
                    <a:pt x="2056635" y="830735"/>
                    <a:pt x="2045156" y="830735"/>
                  </a:cubicBezTo>
                  <a:lnTo>
                    <a:pt x="20785" y="830735"/>
                  </a:lnTo>
                  <a:cubicBezTo>
                    <a:pt x="9306" y="830735"/>
                    <a:pt x="0" y="821429"/>
                    <a:pt x="0" y="809950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19"/>
            <p:cNvSpPr/>
            <p:nvPr/>
          </p:nvSpPr>
          <p:spPr>
            <a:xfrm>
              <a:off x="915120" y="6453360"/>
              <a:ext cx="5586840" cy="234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1" name="CustomShape 20"/>
          <p:cNvSpPr/>
          <p:nvPr/>
        </p:nvSpPr>
        <p:spPr>
          <a:xfrm rot="13700400">
            <a:off x="7144200" y="3021480"/>
            <a:ext cx="1012680" cy="454680"/>
          </a:xfrm>
          <a:custGeom>
            <a:avLst/>
            <a:gdLst/>
            <a:ah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21"/>
          <p:cNvSpPr/>
          <p:nvPr/>
        </p:nvSpPr>
        <p:spPr>
          <a:xfrm rot="18900000">
            <a:off x="9709200" y="3065400"/>
            <a:ext cx="1012680" cy="454680"/>
          </a:xfrm>
          <a:custGeom>
            <a:avLst/>
            <a:gdLst/>
            <a:ah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22"/>
          <p:cNvSpPr/>
          <p:nvPr/>
        </p:nvSpPr>
        <p:spPr>
          <a:xfrm rot="3210000">
            <a:off x="9744480" y="6591600"/>
            <a:ext cx="1012680" cy="454680"/>
          </a:xfrm>
          <a:custGeom>
            <a:avLst/>
            <a:gdLst/>
            <a:ah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0"/>
                </a:lnTo>
                <a:lnTo>
                  <a:pt x="0" y="4549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23"/>
          <p:cNvSpPr/>
          <p:nvPr/>
        </p:nvSpPr>
        <p:spPr>
          <a:xfrm rot="7866600">
            <a:off x="7350840" y="6591960"/>
            <a:ext cx="1012680" cy="454680"/>
          </a:xfrm>
          <a:custGeom>
            <a:avLst/>
            <a:gdLst/>
            <a:ah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0"/>
                </a:lnTo>
                <a:lnTo>
                  <a:pt x="0" y="4549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24"/>
          <p:cNvSpPr/>
          <p:nvPr/>
        </p:nvSpPr>
        <p:spPr>
          <a:xfrm>
            <a:off x="11671920" y="7057800"/>
            <a:ext cx="777420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320"/>
              </a:lnSpc>
            </a:pPr>
            <a:r>
              <a:rPr b="0" lang="fr-FR" sz="2900" spc="-1" strike="noStrike">
                <a:solidFill>
                  <a:srgbClr val="000000"/>
                </a:solidFill>
                <a:latin typeface="DM Sans"/>
              </a:rPr>
              <a:t>Obtenir la classe majoritaire </a:t>
            </a:r>
            <a:endParaRPr b="0" lang="fr-FR" sz="2900" spc="-1" strike="noStrike">
              <a:latin typeface="Arial"/>
            </a:endParaRPr>
          </a:p>
        </p:txBody>
      </p:sp>
      <p:grpSp>
        <p:nvGrpSpPr>
          <p:cNvPr id="286" name="Group 25"/>
          <p:cNvGrpSpPr/>
          <p:nvPr/>
        </p:nvGrpSpPr>
        <p:grpSpPr>
          <a:xfrm>
            <a:off x="12452760" y="8405280"/>
            <a:ext cx="4248720" cy="4248720"/>
            <a:chOff x="12452760" y="8405280"/>
            <a:chExt cx="4248720" cy="4248720"/>
          </a:xfrm>
        </p:grpSpPr>
        <p:sp>
          <p:nvSpPr>
            <p:cNvPr id="287" name="CustomShape 26"/>
            <p:cNvSpPr/>
            <p:nvPr/>
          </p:nvSpPr>
          <p:spPr>
            <a:xfrm>
              <a:off x="12452760" y="840528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CustomShape 27"/>
            <p:cNvSpPr/>
            <p:nvPr/>
          </p:nvSpPr>
          <p:spPr>
            <a:xfrm>
              <a:off x="12851280" y="855468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9" name="Group 28"/>
          <p:cNvGrpSpPr/>
          <p:nvPr/>
        </p:nvGrpSpPr>
        <p:grpSpPr>
          <a:xfrm>
            <a:off x="2288520" y="-2041920"/>
            <a:ext cx="3066840" cy="3066840"/>
            <a:chOff x="2288520" y="-2041920"/>
            <a:chExt cx="3066840" cy="3066840"/>
          </a:xfrm>
        </p:grpSpPr>
        <p:sp>
          <p:nvSpPr>
            <p:cNvPr id="290" name="CustomShape 29"/>
            <p:cNvSpPr/>
            <p:nvPr/>
          </p:nvSpPr>
          <p:spPr>
            <a:xfrm>
              <a:off x="2288520" y="-204192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CustomShape 30"/>
            <p:cNvSpPr/>
            <p:nvPr/>
          </p:nvSpPr>
          <p:spPr>
            <a:xfrm>
              <a:off x="2576160" y="-19342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2" name="CustomShape 31"/>
          <p:cNvSpPr/>
          <p:nvPr/>
        </p:nvSpPr>
        <p:spPr>
          <a:xfrm>
            <a:off x="11921760" y="2158920"/>
            <a:ext cx="5140080" cy="611640"/>
          </a:xfrm>
          <a:custGeom>
            <a:avLst/>
            <a:gdLst/>
            <a:ahLst/>
            <a:rect l="l" t="t" r="r" b="b"/>
            <a:pathLst>
              <a:path w="5140383" h="611950">
                <a:moveTo>
                  <a:pt x="0" y="0"/>
                </a:moveTo>
                <a:lnTo>
                  <a:pt x="5140384" y="0"/>
                </a:lnTo>
                <a:lnTo>
                  <a:pt x="5140384" y="611950"/>
                </a:lnTo>
                <a:lnTo>
                  <a:pt x="0" y="6119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32"/>
          <p:cNvSpPr/>
          <p:nvPr/>
        </p:nvSpPr>
        <p:spPr>
          <a:xfrm>
            <a:off x="12547800" y="1101600"/>
            <a:ext cx="866376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320"/>
              </a:lnSpc>
            </a:pPr>
            <a:r>
              <a:rPr b="0" lang="fr-FR" sz="2900" spc="-1" strike="noStrike">
                <a:solidFill>
                  <a:srgbClr val="000000"/>
                </a:solidFill>
                <a:latin typeface="DM Sans"/>
              </a:rPr>
              <a:t>Calculer la distance </a:t>
            </a:r>
            <a:endParaRPr b="0" lang="fr-FR" sz="2900" spc="-1" strike="noStrike">
              <a:latin typeface="Arial"/>
            </a:endParaRPr>
          </a:p>
        </p:txBody>
      </p:sp>
      <p:sp>
        <p:nvSpPr>
          <p:cNvPr id="294" name="CustomShape 33"/>
          <p:cNvSpPr/>
          <p:nvPr/>
        </p:nvSpPr>
        <p:spPr>
          <a:xfrm>
            <a:off x="11671920" y="4002480"/>
            <a:ext cx="5389920" cy="107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229"/>
              </a:lnSpc>
            </a:pPr>
            <a:r>
              <a:rPr b="0" lang="fr-FR" sz="2839" spc="-1" strike="noStrike">
                <a:solidFill>
                  <a:srgbClr val="000000"/>
                </a:solidFill>
                <a:latin typeface="DM Sans"/>
              </a:rPr>
              <a:t>Trier les distances   et Obtenir les k premières lignes triées </a:t>
            </a:r>
            <a:endParaRPr b="0" lang="fr-FR" sz="2839" spc="-1" strike="noStrike">
              <a:latin typeface="Arial"/>
            </a:endParaRPr>
          </a:p>
        </p:txBody>
      </p:sp>
      <p:sp>
        <p:nvSpPr>
          <p:cNvPr id="295" name="CustomShape 34"/>
          <p:cNvSpPr/>
          <p:nvPr/>
        </p:nvSpPr>
        <p:spPr>
          <a:xfrm>
            <a:off x="1375560" y="1773360"/>
            <a:ext cx="627480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314"/>
              </a:lnSpc>
            </a:pPr>
            <a:r>
              <a:rPr b="0" lang="fr-FR" sz="2900" spc="-1" strike="noStrike">
                <a:solidFill>
                  <a:srgbClr val="000000"/>
                </a:solidFill>
                <a:latin typeface="DM Sans"/>
              </a:rPr>
              <a:t>Charger les données </a:t>
            </a:r>
            <a:endParaRPr b="0" lang="fr-FR" sz="2900" spc="-1" strike="noStrike">
              <a:latin typeface="Arial"/>
            </a:endParaRPr>
          </a:p>
        </p:txBody>
      </p:sp>
      <p:sp>
        <p:nvSpPr>
          <p:cNvPr id="296" name="CustomShape 35"/>
          <p:cNvSpPr/>
          <p:nvPr/>
        </p:nvSpPr>
        <p:spPr>
          <a:xfrm>
            <a:off x="1232640" y="4474080"/>
            <a:ext cx="753012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320"/>
              </a:lnSpc>
            </a:pPr>
            <a:r>
              <a:rPr b="0" lang="fr-FR" sz="2900" spc="-1" strike="noStrike">
                <a:solidFill>
                  <a:srgbClr val="000000"/>
                </a:solidFill>
                <a:latin typeface="DM Sans"/>
              </a:rPr>
              <a:t>Initialiser la valeur de k </a:t>
            </a:r>
            <a:endParaRPr b="0" lang="fr-FR" sz="2900" spc="-1" strike="noStrike">
              <a:latin typeface="Arial"/>
            </a:endParaRPr>
          </a:p>
        </p:txBody>
      </p:sp>
      <p:sp>
        <p:nvSpPr>
          <p:cNvPr id="297" name="CustomShape 36"/>
          <p:cNvSpPr/>
          <p:nvPr/>
        </p:nvSpPr>
        <p:spPr>
          <a:xfrm>
            <a:off x="1375560" y="6852240"/>
            <a:ext cx="4899240" cy="10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320"/>
              </a:lnSpc>
            </a:pPr>
            <a:r>
              <a:rPr b="0" lang="fr-FR" sz="2900" spc="-1" strike="noStrike">
                <a:solidFill>
                  <a:srgbClr val="000000"/>
                </a:solidFill>
                <a:latin typeface="DM Sans"/>
              </a:rPr>
              <a:t>Itérer sur les données d'entraînement </a:t>
            </a:r>
            <a:endParaRPr b="0" lang="fr-FR" sz="2900" spc="-1" strike="noStrike">
              <a:latin typeface="Arial"/>
            </a:endParaRPr>
          </a:p>
        </p:txBody>
      </p:sp>
      <p:sp>
        <p:nvSpPr>
          <p:cNvPr id="298" name="CustomShape 37"/>
          <p:cNvSpPr/>
          <p:nvPr/>
        </p:nvSpPr>
        <p:spPr>
          <a:xfrm>
            <a:off x="6726240" y="4385880"/>
            <a:ext cx="4297320" cy="98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7761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DM Sans Bold"/>
              </a:rPr>
              <a:t>KNN</a:t>
            </a:r>
            <a:endParaRPr b="0" lang="fr-FR" sz="80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 rot="16200000">
            <a:off x="4000320" y="-3999960"/>
            <a:ext cx="10286640" cy="18287640"/>
          </a:xfrm>
          <a:custGeom>
            <a:avLst/>
            <a:gdLst/>
            <a:ah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1"/>
            <a:stretch>
              <a:fillRect l="-1901646" t="-95956" r="-1962242" b="-7264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0" name="Group 2"/>
          <p:cNvGrpSpPr/>
          <p:nvPr/>
        </p:nvGrpSpPr>
        <p:grpSpPr>
          <a:xfrm>
            <a:off x="11671920" y="922320"/>
            <a:ext cx="5586840" cy="2765520"/>
            <a:chOff x="11671920" y="922320"/>
            <a:chExt cx="5586840" cy="2765520"/>
          </a:xfrm>
        </p:grpSpPr>
        <p:sp>
          <p:nvSpPr>
            <p:cNvPr id="301" name="CustomShape 3"/>
            <p:cNvSpPr/>
            <p:nvPr/>
          </p:nvSpPr>
          <p:spPr>
            <a:xfrm>
              <a:off x="11671920" y="1025280"/>
              <a:ext cx="5586840" cy="2662560"/>
            </a:xfrm>
            <a:custGeom>
              <a:avLst/>
              <a:gdLst/>
              <a:ah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CustomShape 4"/>
            <p:cNvSpPr/>
            <p:nvPr/>
          </p:nvSpPr>
          <p:spPr>
            <a:xfrm>
              <a:off x="11671920" y="922320"/>
              <a:ext cx="5586840" cy="2765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3" name="Group 5"/>
          <p:cNvGrpSpPr/>
          <p:nvPr/>
        </p:nvGrpSpPr>
        <p:grpSpPr>
          <a:xfrm>
            <a:off x="10543320" y="3705480"/>
            <a:ext cx="7216200" cy="4381200"/>
            <a:chOff x="10543320" y="3705480"/>
            <a:chExt cx="7216200" cy="4381200"/>
          </a:xfrm>
        </p:grpSpPr>
        <p:sp>
          <p:nvSpPr>
            <p:cNvPr id="304" name="CustomShape 6"/>
            <p:cNvSpPr/>
            <p:nvPr/>
          </p:nvSpPr>
          <p:spPr>
            <a:xfrm>
              <a:off x="10543320" y="3808800"/>
              <a:ext cx="7216200" cy="4277880"/>
            </a:xfrm>
            <a:custGeom>
              <a:avLst/>
              <a:gdLst/>
              <a:ahLst/>
              <a:rect l="l" t="t" r="r" b="b"/>
              <a:pathLst>
                <a:path w="2668368" h="1581950">
                  <a:moveTo>
                    <a:pt x="16092" y="0"/>
                  </a:moveTo>
                  <a:lnTo>
                    <a:pt x="2652275" y="0"/>
                  </a:lnTo>
                  <a:cubicBezTo>
                    <a:pt x="2661163" y="0"/>
                    <a:pt x="2668368" y="7205"/>
                    <a:pt x="2668368" y="16092"/>
                  </a:cubicBezTo>
                  <a:lnTo>
                    <a:pt x="2668368" y="1565858"/>
                  </a:lnTo>
                  <a:cubicBezTo>
                    <a:pt x="2668368" y="1574745"/>
                    <a:pt x="2661163" y="1581950"/>
                    <a:pt x="2652275" y="1581950"/>
                  </a:cubicBezTo>
                  <a:lnTo>
                    <a:pt x="16092" y="1581950"/>
                  </a:lnTo>
                  <a:cubicBezTo>
                    <a:pt x="7205" y="1581950"/>
                    <a:pt x="0" y="1574745"/>
                    <a:pt x="0" y="1565858"/>
                  </a:cubicBezTo>
                  <a:lnTo>
                    <a:pt x="0" y="16092"/>
                  </a:lnTo>
                  <a:cubicBezTo>
                    <a:pt x="0" y="7205"/>
                    <a:pt x="7205" y="0"/>
                    <a:pt x="16092" y="0"/>
                  </a:cubicBezTo>
                  <a:close/>
                </a:path>
              </a:pathLst>
            </a:custGeom>
            <a:solidFill>
              <a:srgbClr val="f4eadb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CustomShape 7"/>
            <p:cNvSpPr/>
            <p:nvPr/>
          </p:nvSpPr>
          <p:spPr>
            <a:xfrm>
              <a:off x="10543320" y="3705480"/>
              <a:ext cx="7216200" cy="4380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6" name="Group 8"/>
          <p:cNvGrpSpPr/>
          <p:nvPr/>
        </p:nvGrpSpPr>
        <p:grpSpPr>
          <a:xfrm>
            <a:off x="4956120" y="7497000"/>
            <a:ext cx="5586840" cy="2765520"/>
            <a:chOff x="4956120" y="7497000"/>
            <a:chExt cx="5586840" cy="2765520"/>
          </a:xfrm>
        </p:grpSpPr>
        <p:sp>
          <p:nvSpPr>
            <p:cNvPr id="307" name="CustomShape 9"/>
            <p:cNvSpPr/>
            <p:nvPr/>
          </p:nvSpPr>
          <p:spPr>
            <a:xfrm>
              <a:off x="4956120" y="7599960"/>
              <a:ext cx="5586840" cy="2662560"/>
            </a:xfrm>
            <a:custGeom>
              <a:avLst/>
              <a:gdLst/>
              <a:ah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CustomShape 10"/>
            <p:cNvSpPr/>
            <p:nvPr/>
          </p:nvSpPr>
          <p:spPr>
            <a:xfrm>
              <a:off x="4956120" y="7497000"/>
              <a:ext cx="5586840" cy="2765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9" name="Group 11"/>
          <p:cNvGrpSpPr/>
          <p:nvPr/>
        </p:nvGrpSpPr>
        <p:grpSpPr>
          <a:xfrm>
            <a:off x="1028880" y="925560"/>
            <a:ext cx="5586840" cy="2765880"/>
            <a:chOff x="1028880" y="925560"/>
            <a:chExt cx="5586840" cy="2765880"/>
          </a:xfrm>
        </p:grpSpPr>
        <p:sp>
          <p:nvSpPr>
            <p:cNvPr id="310" name="CustomShape 12"/>
            <p:cNvSpPr/>
            <p:nvPr/>
          </p:nvSpPr>
          <p:spPr>
            <a:xfrm>
              <a:off x="1028880" y="1028880"/>
              <a:ext cx="5586840" cy="2662560"/>
            </a:xfrm>
            <a:custGeom>
              <a:avLst/>
              <a:gdLst/>
              <a:ah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CustomShape 13"/>
            <p:cNvSpPr/>
            <p:nvPr/>
          </p:nvSpPr>
          <p:spPr>
            <a:xfrm>
              <a:off x="1028880" y="925560"/>
              <a:ext cx="5586840" cy="2765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2" name="Group 14"/>
          <p:cNvGrpSpPr/>
          <p:nvPr/>
        </p:nvGrpSpPr>
        <p:grpSpPr>
          <a:xfrm>
            <a:off x="1028880" y="3832920"/>
            <a:ext cx="5585040" cy="3541320"/>
            <a:chOff x="1028880" y="3832920"/>
            <a:chExt cx="5585040" cy="3541320"/>
          </a:xfrm>
        </p:grpSpPr>
        <p:sp>
          <p:nvSpPr>
            <p:cNvPr id="313" name="CustomShape 15"/>
            <p:cNvSpPr/>
            <p:nvPr/>
          </p:nvSpPr>
          <p:spPr>
            <a:xfrm>
              <a:off x="1028880" y="3935880"/>
              <a:ext cx="5585040" cy="3438360"/>
            </a:xfrm>
            <a:custGeom>
              <a:avLst/>
              <a:gdLst/>
              <a:ahLst/>
              <a:rect l="l" t="t" r="r" b="b"/>
              <a:pathLst>
                <a:path w="2065314" h="1271511">
                  <a:moveTo>
                    <a:pt x="20791" y="0"/>
                  </a:moveTo>
                  <a:lnTo>
                    <a:pt x="2044523" y="0"/>
                  </a:lnTo>
                  <a:cubicBezTo>
                    <a:pt x="2050037" y="0"/>
                    <a:pt x="2055325" y="2190"/>
                    <a:pt x="2059224" y="6090"/>
                  </a:cubicBezTo>
                  <a:cubicBezTo>
                    <a:pt x="2063123" y="9989"/>
                    <a:pt x="2065314" y="15277"/>
                    <a:pt x="2065314" y="20791"/>
                  </a:cubicBezTo>
                  <a:lnTo>
                    <a:pt x="2065314" y="1250720"/>
                  </a:lnTo>
                  <a:cubicBezTo>
                    <a:pt x="2065314" y="1262202"/>
                    <a:pt x="2056006" y="1271511"/>
                    <a:pt x="2044523" y="1271511"/>
                  </a:cubicBezTo>
                  <a:lnTo>
                    <a:pt x="20791" y="1271511"/>
                  </a:lnTo>
                  <a:cubicBezTo>
                    <a:pt x="9308" y="1271511"/>
                    <a:pt x="0" y="1262202"/>
                    <a:pt x="0" y="1250720"/>
                  </a:cubicBezTo>
                  <a:lnTo>
                    <a:pt x="0" y="20791"/>
                  </a:lnTo>
                  <a:cubicBezTo>
                    <a:pt x="0" y="9308"/>
                    <a:pt x="9308" y="0"/>
                    <a:pt x="20791" y="0"/>
                  </a:cubicBezTo>
                  <a:close/>
                </a:path>
              </a:pathLst>
            </a:custGeom>
            <a:solidFill>
              <a:srgbClr val="f4eadb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16"/>
            <p:cNvSpPr/>
            <p:nvPr/>
          </p:nvSpPr>
          <p:spPr>
            <a:xfrm>
              <a:off x="1028880" y="3832920"/>
              <a:ext cx="5585040" cy="3541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5" name="CustomShape 17"/>
          <p:cNvSpPr/>
          <p:nvPr/>
        </p:nvSpPr>
        <p:spPr>
          <a:xfrm rot="13700400">
            <a:off x="7479360" y="2662920"/>
            <a:ext cx="1012680" cy="454680"/>
          </a:xfrm>
          <a:custGeom>
            <a:avLst/>
            <a:gdLst/>
            <a:ah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18"/>
          <p:cNvSpPr/>
          <p:nvPr/>
        </p:nvSpPr>
        <p:spPr>
          <a:xfrm rot="18900000">
            <a:off x="9685800" y="2500560"/>
            <a:ext cx="1012680" cy="454680"/>
          </a:xfrm>
          <a:custGeom>
            <a:avLst/>
            <a:gdLst/>
            <a:ah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0"/>
                </a:lnTo>
                <a:lnTo>
                  <a:pt x="0" y="4549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19"/>
          <p:cNvSpPr/>
          <p:nvPr/>
        </p:nvSpPr>
        <p:spPr>
          <a:xfrm rot="3210000">
            <a:off x="8387280" y="6621480"/>
            <a:ext cx="1012680" cy="454680"/>
          </a:xfrm>
          <a:custGeom>
            <a:avLst/>
            <a:gdLst/>
            <a:ah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20"/>
          <p:cNvSpPr/>
          <p:nvPr/>
        </p:nvSpPr>
        <p:spPr>
          <a:xfrm rot="7866600">
            <a:off x="7243200" y="6621840"/>
            <a:ext cx="1012680" cy="454680"/>
          </a:xfrm>
          <a:custGeom>
            <a:avLst/>
            <a:gdLst/>
            <a:ah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21"/>
          <p:cNvSpPr/>
          <p:nvPr/>
        </p:nvSpPr>
        <p:spPr>
          <a:xfrm>
            <a:off x="1094400" y="5015520"/>
            <a:ext cx="4727880" cy="937080"/>
          </a:xfrm>
          <a:custGeom>
            <a:avLst/>
            <a:gdLst/>
            <a:ahLst/>
            <a:rect l="l" t="t" r="r" b="b"/>
            <a:pathLst>
              <a:path w="4728287" h="937505">
                <a:moveTo>
                  <a:pt x="0" y="0"/>
                </a:moveTo>
                <a:lnTo>
                  <a:pt x="4728286" y="0"/>
                </a:lnTo>
                <a:lnTo>
                  <a:pt x="4728286" y="937505"/>
                </a:lnTo>
                <a:lnTo>
                  <a:pt x="0" y="93750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22"/>
          <p:cNvSpPr/>
          <p:nvPr/>
        </p:nvSpPr>
        <p:spPr>
          <a:xfrm>
            <a:off x="1095480" y="6151320"/>
            <a:ext cx="4726800" cy="757440"/>
          </a:xfrm>
          <a:custGeom>
            <a:avLst/>
            <a:gdLst/>
            <a:ahLst/>
            <a:rect l="l" t="t" r="r" b="b"/>
            <a:pathLst>
              <a:path w="4727032" h="757921">
                <a:moveTo>
                  <a:pt x="0" y="0"/>
                </a:moveTo>
                <a:lnTo>
                  <a:pt x="4727032" y="0"/>
                </a:lnTo>
                <a:lnTo>
                  <a:pt x="4727032" y="757921"/>
                </a:lnTo>
                <a:lnTo>
                  <a:pt x="0" y="7579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23"/>
          <p:cNvSpPr/>
          <p:nvPr/>
        </p:nvSpPr>
        <p:spPr>
          <a:xfrm>
            <a:off x="11896560" y="2209320"/>
            <a:ext cx="5137560" cy="960840"/>
          </a:xfrm>
          <a:custGeom>
            <a:avLst/>
            <a:gdLst/>
            <a:ahLst/>
            <a:rect l="l" t="t" r="r" b="b"/>
            <a:pathLst>
              <a:path w="5137938" h="961292">
                <a:moveTo>
                  <a:pt x="0" y="0"/>
                </a:moveTo>
                <a:lnTo>
                  <a:pt x="5137939" y="0"/>
                </a:lnTo>
                <a:lnTo>
                  <a:pt x="5137939" y="961292"/>
                </a:lnTo>
                <a:lnTo>
                  <a:pt x="0" y="9612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24"/>
          <p:cNvSpPr/>
          <p:nvPr/>
        </p:nvSpPr>
        <p:spPr>
          <a:xfrm>
            <a:off x="11775960" y="1331280"/>
            <a:ext cx="85564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320"/>
              </a:lnSpc>
            </a:pPr>
            <a:r>
              <a:rPr b="0" lang="fr-FR" sz="2900" spc="-1" strike="noStrike">
                <a:solidFill>
                  <a:srgbClr val="000000"/>
                </a:solidFill>
                <a:latin typeface="DM Sans"/>
              </a:rPr>
              <a:t>Estimation de la responsabilité </a:t>
            </a:r>
            <a:endParaRPr b="0" lang="fr-FR" sz="2900" spc="-1" strike="noStrike">
              <a:latin typeface="Arial"/>
            </a:endParaRPr>
          </a:p>
        </p:txBody>
      </p:sp>
      <p:sp>
        <p:nvSpPr>
          <p:cNvPr id="323" name="CustomShape 25"/>
          <p:cNvSpPr/>
          <p:nvPr/>
        </p:nvSpPr>
        <p:spPr>
          <a:xfrm>
            <a:off x="12038760" y="4084920"/>
            <a:ext cx="803124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331"/>
              </a:lnSpc>
            </a:pPr>
            <a:r>
              <a:rPr b="0" lang="fr-FR" sz="2910" spc="-1" strike="noStrike">
                <a:solidFill>
                  <a:srgbClr val="000000"/>
                </a:solidFill>
                <a:latin typeface="DM Sans"/>
              </a:rPr>
              <a:t>Mise à jour des paramètres </a:t>
            </a:r>
            <a:endParaRPr b="0" lang="fr-FR" sz="2910" spc="-1" strike="noStrike">
              <a:latin typeface="Arial"/>
            </a:endParaRPr>
          </a:p>
        </p:txBody>
      </p:sp>
      <p:sp>
        <p:nvSpPr>
          <p:cNvPr id="324" name="CustomShape 26"/>
          <p:cNvSpPr/>
          <p:nvPr/>
        </p:nvSpPr>
        <p:spPr>
          <a:xfrm>
            <a:off x="5407560" y="8391600"/>
            <a:ext cx="95695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496"/>
              </a:lnSpc>
            </a:pPr>
            <a:r>
              <a:rPr b="0" lang="fr-FR" sz="3020" spc="-1" strike="noStrike">
                <a:solidFill>
                  <a:srgbClr val="000000"/>
                </a:solidFill>
                <a:latin typeface="DM Sans"/>
              </a:rPr>
              <a:t>Utilisation du modèle </a:t>
            </a:r>
            <a:endParaRPr b="0" lang="fr-FR" sz="3020" spc="-1" strike="noStrike">
              <a:latin typeface="Arial"/>
            </a:endParaRPr>
          </a:p>
        </p:txBody>
      </p:sp>
      <p:sp>
        <p:nvSpPr>
          <p:cNvPr id="325" name="CustomShape 27"/>
          <p:cNvSpPr/>
          <p:nvPr/>
        </p:nvSpPr>
        <p:spPr>
          <a:xfrm>
            <a:off x="1610640" y="1698120"/>
            <a:ext cx="8393760" cy="73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771"/>
              </a:lnSpc>
            </a:pPr>
            <a:r>
              <a:rPr b="0" lang="fr-FR" sz="3879" spc="-1" strike="noStrike">
                <a:solidFill>
                  <a:srgbClr val="000000"/>
                </a:solidFill>
                <a:latin typeface="DM Sans"/>
              </a:rPr>
              <a:t>Initialisation</a:t>
            </a:r>
            <a:endParaRPr b="0" lang="fr-FR" sz="3879" spc="-1" strike="noStrike">
              <a:latin typeface="Arial"/>
            </a:endParaRPr>
          </a:p>
        </p:txBody>
      </p:sp>
      <p:sp>
        <p:nvSpPr>
          <p:cNvPr id="326" name="CustomShape 28"/>
          <p:cNvSpPr/>
          <p:nvPr/>
        </p:nvSpPr>
        <p:spPr>
          <a:xfrm>
            <a:off x="1028880" y="4075200"/>
            <a:ext cx="566820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320"/>
              </a:lnSpc>
            </a:pPr>
            <a:r>
              <a:rPr b="0" lang="fr-FR" sz="2900" spc="-1" strike="noStrike">
                <a:solidFill>
                  <a:srgbClr val="000000"/>
                </a:solidFill>
                <a:latin typeface="DM Sans"/>
              </a:rPr>
              <a:t>Calcul de la densité de probabilité </a:t>
            </a:r>
            <a:endParaRPr b="0" lang="fr-FR" sz="2900" spc="-1" strike="noStrike">
              <a:latin typeface="Arial"/>
            </a:endParaRPr>
          </a:p>
        </p:txBody>
      </p:sp>
      <p:sp>
        <p:nvSpPr>
          <p:cNvPr id="327" name="CustomShape 29"/>
          <p:cNvSpPr/>
          <p:nvPr/>
        </p:nvSpPr>
        <p:spPr>
          <a:xfrm>
            <a:off x="6744960" y="4425120"/>
            <a:ext cx="4297320" cy="98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7761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DM Sans Bold"/>
              </a:rPr>
              <a:t>GMMs</a:t>
            </a:r>
            <a:endParaRPr b="0" lang="fr-FR" sz="8000" spc="-1" strike="noStrike">
              <a:latin typeface="Arial"/>
            </a:endParaRPr>
          </a:p>
        </p:txBody>
      </p:sp>
      <p:sp>
        <p:nvSpPr>
          <p:cNvPr id="328" name="CustomShape 30"/>
          <p:cNvSpPr/>
          <p:nvPr/>
        </p:nvSpPr>
        <p:spPr>
          <a:xfrm>
            <a:off x="9673560" y="4805280"/>
            <a:ext cx="7877880" cy="36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4113"/>
              </a:lnSpc>
            </a:pPr>
            <a:r>
              <a:rPr b="0" lang="fr-FR" sz="2939" spc="-1" strike="noStrike">
                <a:solidFill>
                  <a:srgbClr val="000000"/>
                </a:solidFill>
                <a:latin typeface="arial"/>
              </a:rPr>
              <a:t>• </a:t>
            </a:r>
            <a:r>
              <a:rPr b="0" lang="fr-FR" sz="2939" spc="-1" strike="noStrike">
                <a:solidFill>
                  <a:srgbClr val="000000"/>
                </a:solidFill>
                <a:latin typeface="arial"/>
              </a:rPr>
              <a:t>Moyenne mise à jour : </a:t>
            </a:r>
            <a:endParaRPr b="0" lang="fr-FR" sz="2939" spc="-1" strike="noStrike">
              <a:latin typeface="Arial"/>
            </a:endParaRPr>
          </a:p>
          <a:p>
            <a:pPr algn="ctr">
              <a:lnSpc>
                <a:spcPts val="4113"/>
              </a:lnSpc>
            </a:pPr>
            <a:r>
              <a:rPr b="0" lang="fr-FR" sz="2939" spc="-1" strike="noStrike">
                <a:solidFill>
                  <a:srgbClr val="000000"/>
                </a:solidFill>
                <a:latin typeface="arial"/>
              </a:rPr>
              <a:t>                                 </a:t>
            </a:r>
            <a:r>
              <a:rPr b="0" lang="fr-FR" sz="2939" spc="-1" strike="noStrike">
                <a:solidFill>
                  <a:srgbClr val="000000"/>
                </a:solidFill>
                <a:latin typeface="arial"/>
              </a:rPr>
              <a:t>μj=∑i=1Nrij∑i=1Nrijxi</a:t>
            </a:r>
            <a:endParaRPr b="0" lang="fr-FR" sz="2939" spc="-1" strike="noStrike">
              <a:latin typeface="Arial"/>
            </a:endParaRPr>
          </a:p>
          <a:p>
            <a:pPr algn="ctr">
              <a:lnSpc>
                <a:spcPts val="4113"/>
              </a:lnSpc>
            </a:pPr>
            <a:r>
              <a:rPr b="0" lang="fr-FR" sz="2939" spc="-1" strike="noStrike">
                <a:solidFill>
                  <a:srgbClr val="000000"/>
                </a:solidFill>
                <a:latin typeface="arial"/>
              </a:rPr>
              <a:t>• </a:t>
            </a:r>
            <a:r>
              <a:rPr b="0" lang="fr-FR" sz="2939" spc="-1" strike="noStrike">
                <a:solidFill>
                  <a:srgbClr val="000000"/>
                </a:solidFill>
                <a:latin typeface="arial"/>
              </a:rPr>
              <a:t>Matrice de covariance mise à jour : </a:t>
            </a:r>
            <a:endParaRPr b="0" lang="fr-FR" sz="2939" spc="-1" strike="noStrike">
              <a:latin typeface="Arial"/>
            </a:endParaRPr>
          </a:p>
          <a:p>
            <a:pPr algn="ctr">
              <a:lnSpc>
                <a:spcPts val="4113"/>
              </a:lnSpc>
            </a:pPr>
            <a:r>
              <a:rPr b="0" lang="fr-FR" sz="2939" spc="-1" strike="noStrike">
                <a:solidFill>
                  <a:srgbClr val="000000"/>
                </a:solidFill>
                <a:latin typeface="arial"/>
              </a:rPr>
              <a:t>                       </a:t>
            </a:r>
            <a:r>
              <a:rPr b="0" lang="fr-FR" sz="2939" spc="-1" strike="noStrike">
                <a:solidFill>
                  <a:srgbClr val="000000"/>
                </a:solidFill>
                <a:latin typeface="arial"/>
              </a:rPr>
              <a:t>Σj=∑i=1Nrij∑i=1Nrij(xi−μj)(xi−μj)T</a:t>
            </a:r>
            <a:endParaRPr b="0" lang="fr-FR" sz="2939" spc="-1" strike="noStrike">
              <a:latin typeface="Arial"/>
            </a:endParaRPr>
          </a:p>
          <a:p>
            <a:pPr algn="ctr">
              <a:lnSpc>
                <a:spcPts val="4113"/>
              </a:lnSpc>
            </a:pPr>
            <a:r>
              <a:rPr b="0" lang="fr-FR" sz="2939" spc="-1" strike="noStrike">
                <a:solidFill>
                  <a:srgbClr val="000000"/>
                </a:solidFill>
                <a:latin typeface="arial"/>
              </a:rPr>
              <a:t>• </a:t>
            </a:r>
            <a:r>
              <a:rPr b="0" lang="fr-FR" sz="2939" spc="-1" strike="noStrike">
                <a:solidFill>
                  <a:srgbClr val="000000"/>
                </a:solidFill>
                <a:latin typeface="arial"/>
              </a:rPr>
              <a:t>Poids mis à jour : </a:t>
            </a:r>
            <a:endParaRPr b="0" lang="fr-FR" sz="2939" spc="-1" strike="noStrike">
              <a:latin typeface="Arial"/>
            </a:endParaRPr>
          </a:p>
          <a:p>
            <a:pPr algn="ctr">
              <a:lnSpc>
                <a:spcPts val="4113"/>
              </a:lnSpc>
            </a:pPr>
            <a:r>
              <a:rPr b="0" lang="fr-FR" sz="2939" spc="-1" strike="noStrike">
                <a:solidFill>
                  <a:srgbClr val="000000"/>
                </a:solidFill>
                <a:latin typeface="arial"/>
              </a:rPr>
              <a:t>                                     </a:t>
            </a:r>
            <a:r>
              <a:rPr b="0" lang="fr-FR" sz="2939" spc="-1" strike="noStrike">
                <a:solidFill>
                  <a:srgbClr val="000000"/>
                </a:solidFill>
                <a:latin typeface="arial"/>
              </a:rPr>
              <a:t>πj=N∑i=1Nrij </a:t>
            </a:r>
            <a:endParaRPr b="0" lang="fr-FR" sz="2939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 rot="16200000">
            <a:off x="4000320" y="-3999960"/>
            <a:ext cx="10286640" cy="18287640"/>
          </a:xfrm>
          <a:custGeom>
            <a:avLst/>
            <a:gdLst/>
            <a:ah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1"/>
            <a:stretch>
              <a:fillRect l="-1901646" t="-95956" r="-1962242" b="-7264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30" name="Group 2"/>
          <p:cNvGrpSpPr/>
          <p:nvPr/>
        </p:nvGrpSpPr>
        <p:grpSpPr>
          <a:xfrm>
            <a:off x="11775960" y="1042560"/>
            <a:ext cx="5586840" cy="2765880"/>
            <a:chOff x="11775960" y="1042560"/>
            <a:chExt cx="5586840" cy="2765880"/>
          </a:xfrm>
        </p:grpSpPr>
        <p:sp>
          <p:nvSpPr>
            <p:cNvPr id="331" name="CustomShape 3"/>
            <p:cNvSpPr/>
            <p:nvPr/>
          </p:nvSpPr>
          <p:spPr>
            <a:xfrm>
              <a:off x="11775960" y="1145880"/>
              <a:ext cx="5586840" cy="2662560"/>
            </a:xfrm>
            <a:custGeom>
              <a:avLst/>
              <a:gdLst/>
              <a:ah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CustomShape 4"/>
            <p:cNvSpPr/>
            <p:nvPr/>
          </p:nvSpPr>
          <p:spPr>
            <a:xfrm>
              <a:off x="11775960" y="1042560"/>
              <a:ext cx="5586840" cy="2765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3" name="Group 5"/>
          <p:cNvGrpSpPr/>
          <p:nvPr/>
        </p:nvGrpSpPr>
        <p:grpSpPr>
          <a:xfrm>
            <a:off x="11671920" y="3705480"/>
            <a:ext cx="5586840" cy="2765880"/>
            <a:chOff x="11671920" y="3705480"/>
            <a:chExt cx="5586840" cy="2765880"/>
          </a:xfrm>
        </p:grpSpPr>
        <p:sp>
          <p:nvSpPr>
            <p:cNvPr id="334" name="CustomShape 6"/>
            <p:cNvSpPr/>
            <p:nvPr/>
          </p:nvSpPr>
          <p:spPr>
            <a:xfrm>
              <a:off x="11671920" y="3808800"/>
              <a:ext cx="5586840" cy="2662560"/>
            </a:xfrm>
            <a:custGeom>
              <a:avLst/>
              <a:gdLst/>
              <a:ah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CustomShape 7"/>
            <p:cNvSpPr/>
            <p:nvPr/>
          </p:nvSpPr>
          <p:spPr>
            <a:xfrm>
              <a:off x="11671920" y="3705480"/>
              <a:ext cx="5586840" cy="2765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6" name="Group 8"/>
          <p:cNvGrpSpPr/>
          <p:nvPr/>
        </p:nvGrpSpPr>
        <p:grpSpPr>
          <a:xfrm>
            <a:off x="6691320" y="6783480"/>
            <a:ext cx="5586840" cy="2765520"/>
            <a:chOff x="6691320" y="6783480"/>
            <a:chExt cx="5586840" cy="2765520"/>
          </a:xfrm>
        </p:grpSpPr>
        <p:sp>
          <p:nvSpPr>
            <p:cNvPr id="337" name="CustomShape 9"/>
            <p:cNvSpPr/>
            <p:nvPr/>
          </p:nvSpPr>
          <p:spPr>
            <a:xfrm>
              <a:off x="6691320" y="6886440"/>
              <a:ext cx="5586840" cy="2662560"/>
            </a:xfrm>
            <a:custGeom>
              <a:avLst/>
              <a:gdLst/>
              <a:ah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CustomShape 10"/>
            <p:cNvSpPr/>
            <p:nvPr/>
          </p:nvSpPr>
          <p:spPr>
            <a:xfrm>
              <a:off x="6691320" y="6783480"/>
              <a:ext cx="5586840" cy="2765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9" name="Group 11"/>
          <p:cNvGrpSpPr/>
          <p:nvPr/>
        </p:nvGrpSpPr>
        <p:grpSpPr>
          <a:xfrm>
            <a:off x="1028880" y="925560"/>
            <a:ext cx="5586840" cy="2765880"/>
            <a:chOff x="1028880" y="925560"/>
            <a:chExt cx="5586840" cy="2765880"/>
          </a:xfrm>
        </p:grpSpPr>
        <p:sp>
          <p:nvSpPr>
            <p:cNvPr id="340" name="CustomShape 12"/>
            <p:cNvSpPr/>
            <p:nvPr/>
          </p:nvSpPr>
          <p:spPr>
            <a:xfrm>
              <a:off x="1028880" y="1028880"/>
              <a:ext cx="5586840" cy="2662560"/>
            </a:xfrm>
            <a:custGeom>
              <a:avLst/>
              <a:gdLst/>
              <a:ah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13"/>
            <p:cNvSpPr/>
            <p:nvPr/>
          </p:nvSpPr>
          <p:spPr>
            <a:xfrm>
              <a:off x="1028880" y="925560"/>
              <a:ext cx="5586840" cy="2765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42" name="Group 14"/>
          <p:cNvGrpSpPr/>
          <p:nvPr/>
        </p:nvGrpSpPr>
        <p:grpSpPr>
          <a:xfrm>
            <a:off x="1028880" y="3709080"/>
            <a:ext cx="5586840" cy="2765520"/>
            <a:chOff x="1028880" y="3709080"/>
            <a:chExt cx="5586840" cy="2765520"/>
          </a:xfrm>
        </p:grpSpPr>
        <p:sp>
          <p:nvSpPr>
            <p:cNvPr id="343" name="CustomShape 15"/>
            <p:cNvSpPr/>
            <p:nvPr/>
          </p:nvSpPr>
          <p:spPr>
            <a:xfrm>
              <a:off x="1028880" y="3812040"/>
              <a:ext cx="5586840" cy="2662560"/>
            </a:xfrm>
            <a:custGeom>
              <a:avLst/>
              <a:gdLst/>
              <a:ah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f4eadb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16"/>
            <p:cNvSpPr/>
            <p:nvPr/>
          </p:nvSpPr>
          <p:spPr>
            <a:xfrm>
              <a:off x="1028880" y="3709080"/>
              <a:ext cx="5586840" cy="2765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5" name="CustomShape 17"/>
          <p:cNvSpPr/>
          <p:nvPr/>
        </p:nvSpPr>
        <p:spPr>
          <a:xfrm rot="13700400">
            <a:off x="7803720" y="2397960"/>
            <a:ext cx="1012680" cy="454680"/>
          </a:xfrm>
          <a:custGeom>
            <a:avLst/>
            <a:gdLst/>
            <a:ah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8"/>
          <p:cNvSpPr/>
          <p:nvPr/>
        </p:nvSpPr>
        <p:spPr>
          <a:xfrm rot="18900000">
            <a:off x="10017000" y="2412000"/>
            <a:ext cx="1012680" cy="454680"/>
          </a:xfrm>
          <a:custGeom>
            <a:avLst/>
            <a:gdLst/>
            <a:ah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9"/>
          <p:cNvSpPr/>
          <p:nvPr/>
        </p:nvSpPr>
        <p:spPr>
          <a:xfrm rot="3210000">
            <a:off x="10051920" y="6013800"/>
            <a:ext cx="1012680" cy="454680"/>
          </a:xfrm>
          <a:custGeom>
            <a:avLst/>
            <a:gdLst/>
            <a:ah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20"/>
          <p:cNvSpPr/>
          <p:nvPr/>
        </p:nvSpPr>
        <p:spPr>
          <a:xfrm rot="7866600">
            <a:off x="7449480" y="6025680"/>
            <a:ext cx="1012680" cy="454680"/>
          </a:xfrm>
          <a:custGeom>
            <a:avLst/>
            <a:gdLst/>
            <a:ah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21"/>
          <p:cNvSpPr/>
          <p:nvPr/>
        </p:nvSpPr>
        <p:spPr>
          <a:xfrm>
            <a:off x="1565640" y="5451480"/>
            <a:ext cx="4512960" cy="540000"/>
          </a:xfrm>
          <a:custGeom>
            <a:avLst/>
            <a:gdLst/>
            <a:ahLst/>
            <a:rect l="l" t="t" r="r" b="b"/>
            <a:pathLst>
              <a:path w="4513294" h="540324">
                <a:moveTo>
                  <a:pt x="0" y="0"/>
                </a:moveTo>
                <a:lnTo>
                  <a:pt x="4513295" y="0"/>
                </a:lnTo>
                <a:lnTo>
                  <a:pt x="4513295" y="540324"/>
                </a:lnTo>
                <a:lnTo>
                  <a:pt x="0" y="5403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22"/>
          <p:cNvSpPr/>
          <p:nvPr/>
        </p:nvSpPr>
        <p:spPr>
          <a:xfrm>
            <a:off x="12023640" y="1527840"/>
            <a:ext cx="5722560" cy="113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453"/>
              </a:lnSpc>
            </a:pPr>
            <a:r>
              <a:rPr b="0" lang="fr-FR" sz="2989" spc="-1" strike="noStrike">
                <a:solidFill>
                  <a:srgbClr val="000000"/>
                </a:solidFill>
                <a:latin typeface="DM Sans"/>
              </a:rPr>
              <a:t>Décomposition en valeurs propres </a:t>
            </a:r>
            <a:endParaRPr b="0" lang="fr-FR" sz="2989" spc="-1" strike="noStrike">
              <a:latin typeface="Arial"/>
            </a:endParaRPr>
          </a:p>
        </p:txBody>
      </p:sp>
      <p:sp>
        <p:nvSpPr>
          <p:cNvPr id="351" name="CustomShape 23"/>
          <p:cNvSpPr/>
          <p:nvPr/>
        </p:nvSpPr>
        <p:spPr>
          <a:xfrm>
            <a:off x="12023640" y="4602240"/>
            <a:ext cx="4924440" cy="112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442"/>
              </a:lnSpc>
            </a:pPr>
            <a:r>
              <a:rPr b="0" lang="fr-FR" sz="2979" spc="-1" strike="noStrike">
                <a:solidFill>
                  <a:srgbClr val="000000"/>
                </a:solidFill>
                <a:latin typeface="DM Sans"/>
              </a:rPr>
              <a:t>Sélection des composantes principales </a:t>
            </a:r>
            <a:endParaRPr b="0" lang="fr-FR" sz="2979" spc="-1" strike="noStrike">
              <a:latin typeface="Arial"/>
            </a:endParaRPr>
          </a:p>
        </p:txBody>
      </p:sp>
      <p:sp>
        <p:nvSpPr>
          <p:cNvPr id="352" name="CustomShape 24"/>
          <p:cNvSpPr/>
          <p:nvPr/>
        </p:nvSpPr>
        <p:spPr>
          <a:xfrm>
            <a:off x="7451640" y="7574760"/>
            <a:ext cx="7774200" cy="5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453"/>
              </a:lnSpc>
            </a:pPr>
            <a:r>
              <a:rPr b="0" lang="fr-FR" sz="2989" spc="-1" strike="noStrike">
                <a:solidFill>
                  <a:srgbClr val="000000"/>
                </a:solidFill>
                <a:latin typeface="DM Sans"/>
              </a:rPr>
              <a:t>Projection des données </a:t>
            </a:r>
            <a:endParaRPr b="0" lang="fr-FR" sz="2989" spc="-1" strike="noStrike">
              <a:latin typeface="Arial"/>
            </a:endParaRPr>
          </a:p>
        </p:txBody>
      </p:sp>
      <p:sp>
        <p:nvSpPr>
          <p:cNvPr id="353" name="CustomShape 25"/>
          <p:cNvSpPr/>
          <p:nvPr/>
        </p:nvSpPr>
        <p:spPr>
          <a:xfrm>
            <a:off x="1273320" y="1514880"/>
            <a:ext cx="7186680" cy="62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941"/>
              </a:lnSpc>
            </a:pPr>
            <a:r>
              <a:rPr b="0" lang="fr-FR" sz="3320" spc="-1" strike="noStrike">
                <a:solidFill>
                  <a:srgbClr val="000000"/>
                </a:solidFill>
                <a:latin typeface="DM Sans"/>
              </a:rPr>
              <a:t>Centrage des données </a:t>
            </a:r>
            <a:endParaRPr b="0" lang="fr-FR" sz="3320" spc="-1" strike="noStrike">
              <a:latin typeface="Arial"/>
            </a:endParaRPr>
          </a:p>
        </p:txBody>
      </p:sp>
      <p:sp>
        <p:nvSpPr>
          <p:cNvPr id="354" name="CustomShape 26"/>
          <p:cNvSpPr/>
          <p:nvPr/>
        </p:nvSpPr>
        <p:spPr>
          <a:xfrm>
            <a:off x="1273320" y="4122720"/>
            <a:ext cx="4429080" cy="111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405"/>
              </a:lnSpc>
            </a:pPr>
            <a:r>
              <a:rPr b="0" lang="fr-FR" sz="2960" spc="-1" strike="noStrike">
                <a:solidFill>
                  <a:srgbClr val="000000"/>
                </a:solidFill>
                <a:latin typeface="DM Sans"/>
              </a:rPr>
              <a:t>Calcul de la matrice de covariance </a:t>
            </a:r>
            <a:endParaRPr b="0" lang="fr-FR" sz="2960" spc="-1" strike="noStrike">
              <a:latin typeface="Arial"/>
            </a:endParaRPr>
          </a:p>
        </p:txBody>
      </p:sp>
      <p:sp>
        <p:nvSpPr>
          <p:cNvPr id="355" name="CustomShape 27"/>
          <p:cNvSpPr/>
          <p:nvPr/>
        </p:nvSpPr>
        <p:spPr>
          <a:xfrm>
            <a:off x="6995160" y="4385880"/>
            <a:ext cx="4297320" cy="98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7761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DM Sans Bold"/>
              </a:rPr>
              <a:t>PCA</a:t>
            </a:r>
            <a:endParaRPr b="0" lang="fr-FR" sz="80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roup 1"/>
          <p:cNvGrpSpPr/>
          <p:nvPr/>
        </p:nvGrpSpPr>
        <p:grpSpPr>
          <a:xfrm>
            <a:off x="12452760" y="8405280"/>
            <a:ext cx="4248720" cy="4248720"/>
            <a:chOff x="12452760" y="8405280"/>
            <a:chExt cx="4248720" cy="4248720"/>
          </a:xfrm>
        </p:grpSpPr>
        <p:sp>
          <p:nvSpPr>
            <p:cNvPr id="357" name="CustomShape 2"/>
            <p:cNvSpPr/>
            <p:nvPr/>
          </p:nvSpPr>
          <p:spPr>
            <a:xfrm>
              <a:off x="12452760" y="840528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3"/>
            <p:cNvSpPr/>
            <p:nvPr/>
          </p:nvSpPr>
          <p:spPr>
            <a:xfrm>
              <a:off x="12851280" y="855468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9" name="Group 4"/>
          <p:cNvGrpSpPr/>
          <p:nvPr/>
        </p:nvGrpSpPr>
        <p:grpSpPr>
          <a:xfrm>
            <a:off x="789480" y="-2038680"/>
            <a:ext cx="3066840" cy="3066840"/>
            <a:chOff x="789480" y="-2038680"/>
            <a:chExt cx="3066840" cy="3066840"/>
          </a:xfrm>
        </p:grpSpPr>
        <p:sp>
          <p:nvSpPr>
            <p:cNvPr id="360" name="CustomShape 5"/>
            <p:cNvSpPr/>
            <p:nvPr/>
          </p:nvSpPr>
          <p:spPr>
            <a:xfrm>
              <a:off x="789480" y="-203868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6"/>
            <p:cNvSpPr/>
            <p:nvPr/>
          </p:nvSpPr>
          <p:spPr>
            <a:xfrm>
              <a:off x="1077120" y="-19306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2" name="CustomShape 7"/>
          <p:cNvSpPr/>
          <p:nvPr/>
        </p:nvSpPr>
        <p:spPr>
          <a:xfrm>
            <a:off x="3857040" y="1659960"/>
            <a:ext cx="9663480" cy="21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8640"/>
              </a:lnSpc>
            </a:pPr>
            <a:r>
              <a:rPr b="0" lang="fr-FR" sz="7200" spc="-1" strike="noStrike">
                <a:solidFill>
                  <a:srgbClr val="271905"/>
                </a:solidFill>
                <a:latin typeface="Bodoni FLF Italics"/>
              </a:rPr>
              <a:t>  </a:t>
            </a:r>
            <a:r>
              <a:rPr b="0" lang="fr-FR" sz="7200" spc="-1" strike="noStrike">
                <a:solidFill>
                  <a:srgbClr val="271905"/>
                </a:solidFill>
                <a:latin typeface="Bodoni FLF Italics"/>
              </a:rPr>
              <a:t>Les avantages et Les Inconvénients </a:t>
            </a:r>
            <a:endParaRPr b="0" lang="fr-FR" sz="72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 rot="16200000">
            <a:off x="4000320" y="-3999960"/>
            <a:ext cx="10286640" cy="18287640"/>
          </a:xfrm>
          <a:custGeom>
            <a:avLst/>
            <a:gdLst/>
            <a:ah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1"/>
            <a:stretch>
              <a:fillRect l="-532310" t="0" r="-53231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Line 2"/>
          <p:cNvSpPr/>
          <p:nvPr/>
        </p:nvSpPr>
        <p:spPr>
          <a:xfrm>
            <a:off x="-886680" y="3964680"/>
            <a:ext cx="20061360" cy="0"/>
          </a:xfrm>
          <a:prstGeom prst="line">
            <a:avLst/>
          </a:prstGeom>
          <a:ln w="28440">
            <a:solidFill>
              <a:srgbClr val="525252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5" name="Group 3"/>
          <p:cNvGrpSpPr/>
          <p:nvPr/>
        </p:nvGrpSpPr>
        <p:grpSpPr>
          <a:xfrm>
            <a:off x="14318640" y="3728160"/>
            <a:ext cx="501840" cy="501840"/>
            <a:chOff x="14318640" y="3728160"/>
            <a:chExt cx="501840" cy="501840"/>
          </a:xfrm>
        </p:grpSpPr>
        <p:sp>
          <p:nvSpPr>
            <p:cNvPr id="366" name="CustomShape 4"/>
            <p:cNvSpPr/>
            <p:nvPr/>
          </p:nvSpPr>
          <p:spPr>
            <a:xfrm>
              <a:off x="14318640" y="3728160"/>
              <a:ext cx="501840" cy="501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5"/>
            <p:cNvSpPr/>
            <p:nvPr/>
          </p:nvSpPr>
          <p:spPr>
            <a:xfrm>
              <a:off x="14397120" y="3830040"/>
              <a:ext cx="344880" cy="321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68" name="Group 6"/>
          <p:cNvGrpSpPr/>
          <p:nvPr/>
        </p:nvGrpSpPr>
        <p:grpSpPr>
          <a:xfrm>
            <a:off x="10045800" y="3728160"/>
            <a:ext cx="501840" cy="501840"/>
            <a:chOff x="10045800" y="3728160"/>
            <a:chExt cx="501840" cy="501840"/>
          </a:xfrm>
        </p:grpSpPr>
        <p:sp>
          <p:nvSpPr>
            <p:cNvPr id="369" name="CustomShape 7"/>
            <p:cNvSpPr/>
            <p:nvPr/>
          </p:nvSpPr>
          <p:spPr>
            <a:xfrm>
              <a:off x="10045800" y="3728160"/>
              <a:ext cx="501840" cy="501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" name="CustomShape 8"/>
            <p:cNvSpPr/>
            <p:nvPr/>
          </p:nvSpPr>
          <p:spPr>
            <a:xfrm>
              <a:off x="10124280" y="3830040"/>
              <a:ext cx="344880" cy="321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1" name="Group 9"/>
          <p:cNvGrpSpPr/>
          <p:nvPr/>
        </p:nvGrpSpPr>
        <p:grpSpPr>
          <a:xfrm>
            <a:off x="5771160" y="3728160"/>
            <a:ext cx="501840" cy="501840"/>
            <a:chOff x="5771160" y="3728160"/>
            <a:chExt cx="501840" cy="501840"/>
          </a:xfrm>
        </p:grpSpPr>
        <p:sp>
          <p:nvSpPr>
            <p:cNvPr id="372" name="CustomShape 10"/>
            <p:cNvSpPr/>
            <p:nvPr/>
          </p:nvSpPr>
          <p:spPr>
            <a:xfrm>
              <a:off x="5771160" y="3728160"/>
              <a:ext cx="501840" cy="501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CustomShape 11"/>
            <p:cNvSpPr/>
            <p:nvPr/>
          </p:nvSpPr>
          <p:spPr>
            <a:xfrm>
              <a:off x="5849640" y="3830040"/>
              <a:ext cx="344880" cy="321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4" name="Group 12"/>
          <p:cNvGrpSpPr/>
          <p:nvPr/>
        </p:nvGrpSpPr>
        <p:grpSpPr>
          <a:xfrm>
            <a:off x="1496880" y="3728160"/>
            <a:ext cx="501840" cy="501840"/>
            <a:chOff x="1496880" y="3728160"/>
            <a:chExt cx="501840" cy="501840"/>
          </a:xfrm>
        </p:grpSpPr>
        <p:sp>
          <p:nvSpPr>
            <p:cNvPr id="375" name="CustomShape 13"/>
            <p:cNvSpPr/>
            <p:nvPr/>
          </p:nvSpPr>
          <p:spPr>
            <a:xfrm>
              <a:off x="1496880" y="3728160"/>
              <a:ext cx="501840" cy="501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CustomShape 14"/>
            <p:cNvSpPr/>
            <p:nvPr/>
          </p:nvSpPr>
          <p:spPr>
            <a:xfrm>
              <a:off x="1575000" y="3830040"/>
              <a:ext cx="344880" cy="321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7" name="CustomShape 15"/>
          <p:cNvSpPr/>
          <p:nvPr/>
        </p:nvSpPr>
        <p:spPr>
          <a:xfrm rot="2523600">
            <a:off x="8574840" y="8546760"/>
            <a:ext cx="3965760" cy="3822120"/>
          </a:xfrm>
          <a:custGeom>
            <a:avLst/>
            <a:gdLst/>
            <a:ahLst/>
            <a:rect l="l" t="t" r="r" b="b"/>
            <a:pathLst>
              <a:path w="3966278" h="3822501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6"/>
          <p:cNvSpPr/>
          <p:nvPr/>
        </p:nvSpPr>
        <p:spPr>
          <a:xfrm>
            <a:off x="6165360" y="258120"/>
            <a:ext cx="5943240" cy="640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2606"/>
              </a:lnSpc>
            </a:pPr>
            <a:r>
              <a:rPr b="0" lang="fr-FR" sz="9619" spc="-1" strike="noStrike">
                <a:solidFill>
                  <a:srgbClr val="404040"/>
                </a:solidFill>
                <a:latin typeface="Hibernate"/>
              </a:rPr>
              <a:t>LES AVANTAGES DE PCA</a:t>
            </a:r>
            <a:endParaRPr b="0" lang="fr-FR" sz="9619" spc="-1" strike="noStrike">
              <a:latin typeface="Arial"/>
            </a:endParaRPr>
          </a:p>
        </p:txBody>
      </p:sp>
      <p:sp>
        <p:nvSpPr>
          <p:cNvPr id="379" name="CustomShape 17"/>
          <p:cNvSpPr/>
          <p:nvPr/>
        </p:nvSpPr>
        <p:spPr>
          <a:xfrm>
            <a:off x="326160" y="4372560"/>
            <a:ext cx="651060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606"/>
              </a:lnSpc>
            </a:pPr>
            <a:r>
              <a:rPr b="0" lang="fr-FR" sz="3500" spc="-1" strike="noStrike">
                <a:solidFill>
                  <a:srgbClr val="525252"/>
                </a:solidFill>
                <a:latin typeface="Montserrat Medium"/>
              </a:rPr>
              <a:t>Réduction de dimentionnalité</a:t>
            </a:r>
            <a:endParaRPr b="0" lang="fr-FR" sz="3500" spc="-1" strike="noStrike">
              <a:latin typeface="Arial"/>
            </a:endParaRPr>
          </a:p>
        </p:txBody>
      </p:sp>
      <p:sp>
        <p:nvSpPr>
          <p:cNvPr id="380" name="CustomShape 18"/>
          <p:cNvSpPr/>
          <p:nvPr/>
        </p:nvSpPr>
        <p:spPr>
          <a:xfrm>
            <a:off x="5477040" y="4491720"/>
            <a:ext cx="3060720" cy="183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606"/>
              </a:lnSpc>
            </a:pPr>
            <a:r>
              <a:rPr b="0" lang="fr-FR" sz="3500" spc="-1" strike="noStrike">
                <a:solidFill>
                  <a:srgbClr val="525252"/>
                </a:solidFill>
                <a:latin typeface="Montserrat Medium"/>
              </a:rPr>
              <a:t>production des composantes principales non corrélées,</a:t>
            </a:r>
            <a:endParaRPr b="0" lang="fr-FR" sz="3500" spc="-1" strike="noStrike">
              <a:latin typeface="Arial"/>
            </a:endParaRPr>
          </a:p>
        </p:txBody>
      </p:sp>
      <p:sp>
        <p:nvSpPr>
          <p:cNvPr id="381" name="CustomShape 19"/>
          <p:cNvSpPr/>
          <p:nvPr/>
        </p:nvSpPr>
        <p:spPr>
          <a:xfrm>
            <a:off x="10082520" y="4491720"/>
            <a:ext cx="3227760" cy="91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606"/>
              </a:lnSpc>
            </a:pPr>
            <a:r>
              <a:rPr b="0" lang="fr-FR" sz="3500" spc="-1" strike="noStrike">
                <a:solidFill>
                  <a:srgbClr val="525252"/>
                </a:solidFill>
                <a:latin typeface="Montserrat Medium"/>
              </a:rPr>
              <a:t>Visualisation des donnée</a:t>
            </a:r>
            <a:endParaRPr b="0" lang="fr-FR" sz="3500" spc="-1" strike="noStrike">
              <a:latin typeface="Arial"/>
            </a:endParaRPr>
          </a:p>
        </p:txBody>
      </p:sp>
      <p:sp>
        <p:nvSpPr>
          <p:cNvPr id="382" name="CustomShape 20"/>
          <p:cNvSpPr/>
          <p:nvPr/>
        </p:nvSpPr>
        <p:spPr>
          <a:xfrm>
            <a:off x="13723920" y="4491720"/>
            <a:ext cx="415908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606"/>
              </a:lnSpc>
            </a:pPr>
            <a:r>
              <a:rPr b="0" lang="fr-FR" sz="3500" spc="-1" strike="noStrike">
                <a:solidFill>
                  <a:srgbClr val="525252"/>
                </a:solidFill>
                <a:latin typeface="Montserrat Medium"/>
              </a:rPr>
              <a:t>Réduction du bruit</a:t>
            </a:r>
            <a:endParaRPr b="0" lang="fr-FR" sz="3500" spc="-1" strike="noStrike">
              <a:latin typeface="Arial"/>
            </a:endParaRPr>
          </a:p>
        </p:txBody>
      </p:sp>
      <p:grpSp>
        <p:nvGrpSpPr>
          <p:cNvPr id="383" name="Group 21"/>
          <p:cNvGrpSpPr/>
          <p:nvPr/>
        </p:nvGrpSpPr>
        <p:grpSpPr>
          <a:xfrm>
            <a:off x="12452760" y="8405280"/>
            <a:ext cx="4248720" cy="4248720"/>
            <a:chOff x="12452760" y="8405280"/>
            <a:chExt cx="4248720" cy="4248720"/>
          </a:xfrm>
        </p:grpSpPr>
        <p:sp>
          <p:nvSpPr>
            <p:cNvPr id="384" name="CustomShape 22"/>
            <p:cNvSpPr/>
            <p:nvPr/>
          </p:nvSpPr>
          <p:spPr>
            <a:xfrm>
              <a:off x="12452760" y="840528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5" name="CustomShape 23"/>
            <p:cNvSpPr/>
            <p:nvPr/>
          </p:nvSpPr>
          <p:spPr>
            <a:xfrm>
              <a:off x="12851280" y="855468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86" name="Group 24"/>
          <p:cNvGrpSpPr/>
          <p:nvPr/>
        </p:nvGrpSpPr>
        <p:grpSpPr>
          <a:xfrm>
            <a:off x="789480" y="-2038680"/>
            <a:ext cx="3066840" cy="3066840"/>
            <a:chOff x="789480" y="-2038680"/>
            <a:chExt cx="3066840" cy="3066840"/>
          </a:xfrm>
        </p:grpSpPr>
        <p:sp>
          <p:nvSpPr>
            <p:cNvPr id="387" name="CustomShape 25"/>
            <p:cNvSpPr/>
            <p:nvPr/>
          </p:nvSpPr>
          <p:spPr>
            <a:xfrm>
              <a:off x="789480" y="-203868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CustomShape 26"/>
            <p:cNvSpPr/>
            <p:nvPr/>
          </p:nvSpPr>
          <p:spPr>
            <a:xfrm>
              <a:off x="1077120" y="-19306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 spd="slow">
    <p:push dir="u"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 rot="16200000">
            <a:off x="4000320" y="-3999960"/>
            <a:ext cx="10286640" cy="18287640"/>
          </a:xfrm>
          <a:custGeom>
            <a:avLst/>
            <a:gdLst/>
            <a:ah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1"/>
            <a:stretch>
              <a:fillRect l="-532310" t="0" r="-53231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Line 2"/>
          <p:cNvSpPr/>
          <p:nvPr/>
        </p:nvSpPr>
        <p:spPr>
          <a:xfrm>
            <a:off x="-886680" y="3964680"/>
            <a:ext cx="20061360" cy="0"/>
          </a:xfrm>
          <a:prstGeom prst="line">
            <a:avLst/>
          </a:prstGeom>
          <a:ln w="28440">
            <a:solidFill>
              <a:srgbClr val="525252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1" name="Group 3"/>
          <p:cNvGrpSpPr/>
          <p:nvPr/>
        </p:nvGrpSpPr>
        <p:grpSpPr>
          <a:xfrm>
            <a:off x="13494600" y="3728160"/>
            <a:ext cx="501840" cy="501840"/>
            <a:chOff x="13494600" y="3728160"/>
            <a:chExt cx="501840" cy="501840"/>
          </a:xfrm>
        </p:grpSpPr>
        <p:sp>
          <p:nvSpPr>
            <p:cNvPr id="392" name="CustomShape 4"/>
            <p:cNvSpPr/>
            <p:nvPr/>
          </p:nvSpPr>
          <p:spPr>
            <a:xfrm>
              <a:off x="13494600" y="3728160"/>
              <a:ext cx="501840" cy="501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CustomShape 5"/>
            <p:cNvSpPr/>
            <p:nvPr/>
          </p:nvSpPr>
          <p:spPr>
            <a:xfrm>
              <a:off x="13573080" y="3830040"/>
              <a:ext cx="344880" cy="321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94" name="Group 6"/>
          <p:cNvGrpSpPr/>
          <p:nvPr/>
        </p:nvGrpSpPr>
        <p:grpSpPr>
          <a:xfrm>
            <a:off x="8001000" y="3728160"/>
            <a:ext cx="501840" cy="501840"/>
            <a:chOff x="8001000" y="3728160"/>
            <a:chExt cx="501840" cy="501840"/>
          </a:xfrm>
        </p:grpSpPr>
        <p:sp>
          <p:nvSpPr>
            <p:cNvPr id="395" name="CustomShape 7"/>
            <p:cNvSpPr/>
            <p:nvPr/>
          </p:nvSpPr>
          <p:spPr>
            <a:xfrm>
              <a:off x="8001000" y="3728160"/>
              <a:ext cx="501840" cy="501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CustomShape 8"/>
            <p:cNvSpPr/>
            <p:nvPr/>
          </p:nvSpPr>
          <p:spPr>
            <a:xfrm>
              <a:off x="8079480" y="3830040"/>
              <a:ext cx="344880" cy="321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97" name="Group 9"/>
          <p:cNvGrpSpPr/>
          <p:nvPr/>
        </p:nvGrpSpPr>
        <p:grpSpPr>
          <a:xfrm>
            <a:off x="1496880" y="3728160"/>
            <a:ext cx="501840" cy="501840"/>
            <a:chOff x="1496880" y="3728160"/>
            <a:chExt cx="501840" cy="501840"/>
          </a:xfrm>
        </p:grpSpPr>
        <p:sp>
          <p:nvSpPr>
            <p:cNvPr id="398" name="CustomShape 10"/>
            <p:cNvSpPr/>
            <p:nvPr/>
          </p:nvSpPr>
          <p:spPr>
            <a:xfrm>
              <a:off x="1496880" y="3728160"/>
              <a:ext cx="501840" cy="501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CustomShape 11"/>
            <p:cNvSpPr/>
            <p:nvPr/>
          </p:nvSpPr>
          <p:spPr>
            <a:xfrm>
              <a:off x="1575000" y="3830040"/>
              <a:ext cx="344880" cy="321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00" name="CustomShape 12"/>
          <p:cNvSpPr/>
          <p:nvPr/>
        </p:nvSpPr>
        <p:spPr>
          <a:xfrm rot="2523600">
            <a:off x="8574840" y="8546760"/>
            <a:ext cx="3965760" cy="3822120"/>
          </a:xfrm>
          <a:custGeom>
            <a:avLst/>
            <a:gdLst/>
            <a:ahLst/>
            <a:rect l="l" t="t" r="r" b="b"/>
            <a:pathLst>
              <a:path w="3966278" h="3822501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13"/>
          <p:cNvSpPr/>
          <p:nvPr/>
        </p:nvSpPr>
        <p:spPr>
          <a:xfrm>
            <a:off x="6165360" y="258120"/>
            <a:ext cx="5943240" cy="640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2606"/>
              </a:lnSpc>
            </a:pPr>
            <a:r>
              <a:rPr b="0" lang="fr-FR" sz="9619" spc="-1" strike="noStrike">
                <a:solidFill>
                  <a:srgbClr val="404040"/>
                </a:solidFill>
                <a:latin typeface="Hibernate"/>
              </a:rPr>
              <a:t>LES AVANTAGES DE KNN</a:t>
            </a:r>
            <a:endParaRPr b="0" lang="fr-FR" sz="9619" spc="-1" strike="noStrike">
              <a:latin typeface="Arial"/>
            </a:endParaRPr>
          </a:p>
        </p:txBody>
      </p:sp>
      <p:sp>
        <p:nvSpPr>
          <p:cNvPr id="402" name="CustomShape 14"/>
          <p:cNvSpPr/>
          <p:nvPr/>
        </p:nvSpPr>
        <p:spPr>
          <a:xfrm>
            <a:off x="326160" y="4372560"/>
            <a:ext cx="4112640" cy="91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606"/>
              </a:lnSpc>
            </a:pPr>
            <a:r>
              <a:rPr b="0" lang="fr-FR" sz="3500" spc="-1" strike="noStrike">
                <a:solidFill>
                  <a:srgbClr val="525252"/>
                </a:solidFill>
                <a:latin typeface="Montserrat Medium"/>
              </a:rPr>
              <a:t>facilité d'implémentation </a:t>
            </a:r>
            <a:endParaRPr b="0" lang="fr-FR" sz="3500" spc="-1" strike="noStrike">
              <a:latin typeface="Arial"/>
            </a:endParaRPr>
          </a:p>
        </p:txBody>
      </p:sp>
      <p:sp>
        <p:nvSpPr>
          <p:cNvPr id="403" name="CustomShape 15"/>
          <p:cNvSpPr/>
          <p:nvPr/>
        </p:nvSpPr>
        <p:spPr>
          <a:xfrm>
            <a:off x="6814800" y="4491720"/>
            <a:ext cx="392292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606"/>
              </a:lnSpc>
            </a:pPr>
            <a:r>
              <a:rPr b="0" lang="fr-FR" sz="3500" spc="-1" strike="noStrike">
                <a:solidFill>
                  <a:srgbClr val="525252"/>
                </a:solidFill>
                <a:latin typeface="Montserrat Medium"/>
              </a:rPr>
              <a:t>rapide à utiliser</a:t>
            </a:r>
            <a:endParaRPr b="0" lang="fr-FR" sz="3500" spc="-1" strike="noStrike">
              <a:latin typeface="Arial"/>
            </a:endParaRPr>
          </a:p>
        </p:txBody>
      </p:sp>
      <p:sp>
        <p:nvSpPr>
          <p:cNvPr id="404" name="CustomShape 16"/>
          <p:cNvSpPr/>
          <p:nvPr/>
        </p:nvSpPr>
        <p:spPr>
          <a:xfrm>
            <a:off x="13474080" y="4491720"/>
            <a:ext cx="322776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606"/>
              </a:lnSpc>
            </a:pPr>
            <a:r>
              <a:rPr b="0" lang="fr-FR" sz="3500" spc="-1" strike="noStrike">
                <a:solidFill>
                  <a:srgbClr val="525252"/>
                </a:solidFill>
                <a:latin typeface="Montserrat Medium"/>
              </a:rPr>
              <a:t>flexibilité</a:t>
            </a:r>
            <a:endParaRPr b="0" lang="fr-FR" sz="3500" spc="-1" strike="noStrike">
              <a:latin typeface="Arial"/>
            </a:endParaRPr>
          </a:p>
        </p:txBody>
      </p:sp>
      <p:grpSp>
        <p:nvGrpSpPr>
          <p:cNvPr id="405" name="Group 17"/>
          <p:cNvGrpSpPr/>
          <p:nvPr/>
        </p:nvGrpSpPr>
        <p:grpSpPr>
          <a:xfrm>
            <a:off x="12452760" y="8405280"/>
            <a:ext cx="4248720" cy="4248720"/>
            <a:chOff x="12452760" y="8405280"/>
            <a:chExt cx="4248720" cy="4248720"/>
          </a:xfrm>
        </p:grpSpPr>
        <p:sp>
          <p:nvSpPr>
            <p:cNvPr id="406" name="CustomShape 18"/>
            <p:cNvSpPr/>
            <p:nvPr/>
          </p:nvSpPr>
          <p:spPr>
            <a:xfrm>
              <a:off x="12452760" y="840528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CustomShape 19"/>
            <p:cNvSpPr/>
            <p:nvPr/>
          </p:nvSpPr>
          <p:spPr>
            <a:xfrm>
              <a:off x="12851280" y="855468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8" name="Group 20"/>
          <p:cNvGrpSpPr/>
          <p:nvPr/>
        </p:nvGrpSpPr>
        <p:grpSpPr>
          <a:xfrm>
            <a:off x="789480" y="-2038680"/>
            <a:ext cx="3066840" cy="3066840"/>
            <a:chOff x="789480" y="-2038680"/>
            <a:chExt cx="3066840" cy="3066840"/>
          </a:xfrm>
        </p:grpSpPr>
        <p:sp>
          <p:nvSpPr>
            <p:cNvPr id="409" name="CustomShape 21"/>
            <p:cNvSpPr/>
            <p:nvPr/>
          </p:nvSpPr>
          <p:spPr>
            <a:xfrm>
              <a:off x="789480" y="-203868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CustomShape 22"/>
            <p:cNvSpPr/>
            <p:nvPr/>
          </p:nvSpPr>
          <p:spPr>
            <a:xfrm>
              <a:off x="1077120" y="-19306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 spd="slow">
    <p:push dir="u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 rot="16200000">
            <a:off x="4000320" y="-3999960"/>
            <a:ext cx="10286640" cy="18287640"/>
          </a:xfrm>
          <a:custGeom>
            <a:avLst/>
            <a:gdLst/>
            <a:ah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1"/>
            <a:stretch>
              <a:fillRect l="-532310" t="0" r="-53231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Line 2"/>
          <p:cNvSpPr/>
          <p:nvPr/>
        </p:nvSpPr>
        <p:spPr>
          <a:xfrm>
            <a:off x="-886680" y="3964680"/>
            <a:ext cx="20061360" cy="0"/>
          </a:xfrm>
          <a:prstGeom prst="line">
            <a:avLst/>
          </a:prstGeom>
          <a:ln w="28440">
            <a:solidFill>
              <a:srgbClr val="525252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13" name="Group 3"/>
          <p:cNvGrpSpPr/>
          <p:nvPr/>
        </p:nvGrpSpPr>
        <p:grpSpPr>
          <a:xfrm>
            <a:off x="14318640" y="3728160"/>
            <a:ext cx="501840" cy="501840"/>
            <a:chOff x="14318640" y="3728160"/>
            <a:chExt cx="501840" cy="501840"/>
          </a:xfrm>
        </p:grpSpPr>
        <p:sp>
          <p:nvSpPr>
            <p:cNvPr id="414" name="CustomShape 4"/>
            <p:cNvSpPr/>
            <p:nvPr/>
          </p:nvSpPr>
          <p:spPr>
            <a:xfrm>
              <a:off x="14318640" y="3728160"/>
              <a:ext cx="501840" cy="501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CustomShape 5"/>
            <p:cNvSpPr/>
            <p:nvPr/>
          </p:nvSpPr>
          <p:spPr>
            <a:xfrm>
              <a:off x="14397120" y="3830040"/>
              <a:ext cx="344880" cy="321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16" name="Group 6"/>
          <p:cNvGrpSpPr/>
          <p:nvPr/>
        </p:nvGrpSpPr>
        <p:grpSpPr>
          <a:xfrm>
            <a:off x="10045800" y="3728160"/>
            <a:ext cx="501840" cy="501840"/>
            <a:chOff x="10045800" y="3728160"/>
            <a:chExt cx="501840" cy="501840"/>
          </a:xfrm>
        </p:grpSpPr>
        <p:sp>
          <p:nvSpPr>
            <p:cNvPr id="417" name="CustomShape 7"/>
            <p:cNvSpPr/>
            <p:nvPr/>
          </p:nvSpPr>
          <p:spPr>
            <a:xfrm>
              <a:off x="10045800" y="3728160"/>
              <a:ext cx="501840" cy="501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8"/>
            <p:cNvSpPr/>
            <p:nvPr/>
          </p:nvSpPr>
          <p:spPr>
            <a:xfrm>
              <a:off x="10124280" y="3830040"/>
              <a:ext cx="344880" cy="321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19" name="Group 9"/>
          <p:cNvGrpSpPr/>
          <p:nvPr/>
        </p:nvGrpSpPr>
        <p:grpSpPr>
          <a:xfrm>
            <a:off x="5771160" y="3728160"/>
            <a:ext cx="501840" cy="501840"/>
            <a:chOff x="5771160" y="3728160"/>
            <a:chExt cx="501840" cy="501840"/>
          </a:xfrm>
        </p:grpSpPr>
        <p:sp>
          <p:nvSpPr>
            <p:cNvPr id="420" name="CustomShape 10"/>
            <p:cNvSpPr/>
            <p:nvPr/>
          </p:nvSpPr>
          <p:spPr>
            <a:xfrm>
              <a:off x="5771160" y="3728160"/>
              <a:ext cx="501840" cy="501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CustomShape 11"/>
            <p:cNvSpPr/>
            <p:nvPr/>
          </p:nvSpPr>
          <p:spPr>
            <a:xfrm>
              <a:off x="5849640" y="3830040"/>
              <a:ext cx="344880" cy="321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2" name="Group 12"/>
          <p:cNvGrpSpPr/>
          <p:nvPr/>
        </p:nvGrpSpPr>
        <p:grpSpPr>
          <a:xfrm>
            <a:off x="1496880" y="3728160"/>
            <a:ext cx="501840" cy="501840"/>
            <a:chOff x="1496880" y="3728160"/>
            <a:chExt cx="501840" cy="501840"/>
          </a:xfrm>
        </p:grpSpPr>
        <p:sp>
          <p:nvSpPr>
            <p:cNvPr id="423" name="CustomShape 13"/>
            <p:cNvSpPr/>
            <p:nvPr/>
          </p:nvSpPr>
          <p:spPr>
            <a:xfrm>
              <a:off x="1496880" y="3728160"/>
              <a:ext cx="501840" cy="501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14"/>
            <p:cNvSpPr/>
            <p:nvPr/>
          </p:nvSpPr>
          <p:spPr>
            <a:xfrm>
              <a:off x="1575000" y="3830040"/>
              <a:ext cx="344880" cy="321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5" name="CustomShape 15"/>
          <p:cNvSpPr/>
          <p:nvPr/>
        </p:nvSpPr>
        <p:spPr>
          <a:xfrm rot="2523600">
            <a:off x="8574840" y="8546760"/>
            <a:ext cx="3965760" cy="3822120"/>
          </a:xfrm>
          <a:custGeom>
            <a:avLst/>
            <a:gdLst/>
            <a:ahLst/>
            <a:rect l="l" t="t" r="r" b="b"/>
            <a:pathLst>
              <a:path w="3966278" h="3822501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16"/>
          <p:cNvSpPr/>
          <p:nvPr/>
        </p:nvSpPr>
        <p:spPr>
          <a:xfrm>
            <a:off x="6165360" y="258120"/>
            <a:ext cx="5943240" cy="640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2606"/>
              </a:lnSpc>
            </a:pPr>
            <a:r>
              <a:rPr b="0" lang="fr-FR" sz="9619" spc="-1" strike="noStrike">
                <a:solidFill>
                  <a:srgbClr val="404040"/>
                </a:solidFill>
                <a:latin typeface="Hibernate"/>
              </a:rPr>
              <a:t>LES AVANTAGES DE GMMS</a:t>
            </a:r>
            <a:endParaRPr b="0" lang="fr-FR" sz="9619" spc="-1" strike="noStrike">
              <a:latin typeface="Arial"/>
            </a:endParaRPr>
          </a:p>
        </p:txBody>
      </p:sp>
      <p:sp>
        <p:nvSpPr>
          <p:cNvPr id="427" name="CustomShape 17"/>
          <p:cNvSpPr/>
          <p:nvPr/>
        </p:nvSpPr>
        <p:spPr>
          <a:xfrm>
            <a:off x="326160" y="4372560"/>
            <a:ext cx="651060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606"/>
              </a:lnSpc>
            </a:pPr>
            <a:r>
              <a:rPr b="0" lang="fr-FR" sz="3500" spc="-1" strike="noStrike">
                <a:solidFill>
                  <a:srgbClr val="525252"/>
                </a:solidFill>
                <a:latin typeface="Montserrat Medium"/>
              </a:rPr>
              <a:t>Évolutivité </a:t>
            </a:r>
            <a:endParaRPr b="0" lang="fr-FR" sz="3500" spc="-1" strike="noStrike">
              <a:latin typeface="Arial"/>
            </a:endParaRPr>
          </a:p>
        </p:txBody>
      </p:sp>
      <p:sp>
        <p:nvSpPr>
          <p:cNvPr id="428" name="CustomShape 18"/>
          <p:cNvSpPr/>
          <p:nvPr/>
        </p:nvSpPr>
        <p:spPr>
          <a:xfrm>
            <a:off x="5477040" y="4491720"/>
            <a:ext cx="3863520" cy="91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606"/>
              </a:lnSpc>
            </a:pPr>
            <a:r>
              <a:rPr b="0" lang="fr-FR" sz="3500" spc="-1" strike="noStrike">
                <a:solidFill>
                  <a:srgbClr val="525252"/>
                </a:solidFill>
                <a:latin typeface="Montserrat Medium"/>
              </a:rPr>
              <a:t>Modélisation de données non linéaires</a:t>
            </a:r>
            <a:endParaRPr b="0" lang="fr-FR" sz="3500" spc="-1" strike="noStrike">
              <a:latin typeface="Arial"/>
            </a:endParaRPr>
          </a:p>
        </p:txBody>
      </p:sp>
      <p:sp>
        <p:nvSpPr>
          <p:cNvPr id="429" name="CustomShape 19"/>
          <p:cNvSpPr/>
          <p:nvPr/>
        </p:nvSpPr>
        <p:spPr>
          <a:xfrm>
            <a:off x="9340920" y="4491720"/>
            <a:ext cx="3941280" cy="91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606"/>
              </a:lnSpc>
            </a:pPr>
            <a:r>
              <a:rPr b="0" lang="fr-FR" sz="3500" spc="-1" strike="noStrike">
                <a:solidFill>
                  <a:srgbClr val="525252"/>
                </a:solidFill>
                <a:latin typeface="Montserrat Medium"/>
              </a:rPr>
              <a:t>Prise en compte des incertitudes</a:t>
            </a:r>
            <a:endParaRPr b="0" lang="fr-FR" sz="3500" spc="-1" strike="noStrike">
              <a:latin typeface="Arial"/>
            </a:endParaRPr>
          </a:p>
        </p:txBody>
      </p:sp>
      <p:sp>
        <p:nvSpPr>
          <p:cNvPr id="430" name="CustomShape 20"/>
          <p:cNvSpPr/>
          <p:nvPr/>
        </p:nvSpPr>
        <p:spPr>
          <a:xfrm>
            <a:off x="13723920" y="4491720"/>
            <a:ext cx="4159080" cy="91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606"/>
              </a:lnSpc>
            </a:pPr>
            <a:r>
              <a:rPr b="0" lang="fr-FR" sz="3500" spc="-1" strike="noStrike">
                <a:solidFill>
                  <a:srgbClr val="525252"/>
                </a:solidFill>
                <a:latin typeface="Montserrat Medium"/>
              </a:rPr>
              <a:t>Interprétation des résultats</a:t>
            </a:r>
            <a:endParaRPr b="0" lang="fr-FR" sz="3500" spc="-1" strike="noStrike">
              <a:latin typeface="Arial"/>
            </a:endParaRPr>
          </a:p>
        </p:txBody>
      </p:sp>
      <p:grpSp>
        <p:nvGrpSpPr>
          <p:cNvPr id="431" name="Group 21"/>
          <p:cNvGrpSpPr/>
          <p:nvPr/>
        </p:nvGrpSpPr>
        <p:grpSpPr>
          <a:xfrm>
            <a:off x="12452760" y="8405280"/>
            <a:ext cx="4248720" cy="4248720"/>
            <a:chOff x="12452760" y="8405280"/>
            <a:chExt cx="4248720" cy="4248720"/>
          </a:xfrm>
        </p:grpSpPr>
        <p:sp>
          <p:nvSpPr>
            <p:cNvPr id="432" name="CustomShape 22"/>
            <p:cNvSpPr/>
            <p:nvPr/>
          </p:nvSpPr>
          <p:spPr>
            <a:xfrm>
              <a:off x="12452760" y="840528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23"/>
            <p:cNvSpPr/>
            <p:nvPr/>
          </p:nvSpPr>
          <p:spPr>
            <a:xfrm>
              <a:off x="12851280" y="855468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34" name="Group 24"/>
          <p:cNvGrpSpPr/>
          <p:nvPr/>
        </p:nvGrpSpPr>
        <p:grpSpPr>
          <a:xfrm>
            <a:off x="789480" y="-2038680"/>
            <a:ext cx="3066840" cy="3066840"/>
            <a:chOff x="789480" y="-2038680"/>
            <a:chExt cx="3066840" cy="3066840"/>
          </a:xfrm>
        </p:grpSpPr>
        <p:sp>
          <p:nvSpPr>
            <p:cNvPr id="435" name="CustomShape 25"/>
            <p:cNvSpPr/>
            <p:nvPr/>
          </p:nvSpPr>
          <p:spPr>
            <a:xfrm>
              <a:off x="789480" y="-203868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26"/>
            <p:cNvSpPr/>
            <p:nvPr/>
          </p:nvSpPr>
          <p:spPr>
            <a:xfrm>
              <a:off x="1077120" y="-19306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 spd="slow">
    <p:push dir="u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 rot="16200000">
            <a:off x="4000320" y="-3999960"/>
            <a:ext cx="10286640" cy="18287640"/>
          </a:xfrm>
          <a:custGeom>
            <a:avLst/>
            <a:gdLst/>
            <a:ah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1"/>
            <a:stretch>
              <a:fillRect l="-532310" t="0" r="-53231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8" name="Group 2"/>
          <p:cNvGrpSpPr/>
          <p:nvPr/>
        </p:nvGrpSpPr>
        <p:grpSpPr>
          <a:xfrm>
            <a:off x="2944800" y="3503160"/>
            <a:ext cx="2036880" cy="2036880"/>
            <a:chOff x="2944800" y="3503160"/>
            <a:chExt cx="2036880" cy="2036880"/>
          </a:xfrm>
        </p:grpSpPr>
        <p:sp>
          <p:nvSpPr>
            <p:cNvPr id="439" name="CustomShape 3"/>
            <p:cNvSpPr/>
            <p:nvPr/>
          </p:nvSpPr>
          <p:spPr>
            <a:xfrm>
              <a:off x="2944800" y="3503160"/>
              <a:ext cx="2036880" cy="20368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114005" y="0"/>
                  </a:moveTo>
                  <a:lnTo>
                    <a:pt x="698795" y="0"/>
                  </a:lnTo>
                  <a:cubicBezTo>
                    <a:pt x="761758" y="0"/>
                    <a:pt x="812800" y="51042"/>
                    <a:pt x="812800" y="114005"/>
                  </a:cubicBezTo>
                  <a:lnTo>
                    <a:pt x="812800" y="698795"/>
                  </a:lnTo>
                  <a:cubicBezTo>
                    <a:pt x="812800" y="761758"/>
                    <a:pt x="761758" y="812800"/>
                    <a:pt x="698795" y="812800"/>
                  </a:cubicBezTo>
                  <a:lnTo>
                    <a:pt x="114005" y="812800"/>
                  </a:lnTo>
                  <a:cubicBezTo>
                    <a:pt x="51042" y="812800"/>
                    <a:pt x="0" y="761758"/>
                    <a:pt x="0" y="698795"/>
                  </a:cubicBezTo>
                  <a:lnTo>
                    <a:pt x="0" y="114005"/>
                  </a:lnTo>
                  <a:cubicBezTo>
                    <a:pt x="0" y="51042"/>
                    <a:pt x="51042" y="0"/>
                    <a:pt x="114005" y="0"/>
                  </a:cubicBezTo>
                  <a:close/>
                </a:path>
              </a:pathLst>
            </a:custGeom>
            <a:solidFill>
              <a:srgbClr val="b8cdd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4"/>
            <p:cNvSpPr/>
            <p:nvPr/>
          </p:nvSpPr>
          <p:spPr>
            <a:xfrm>
              <a:off x="2944800" y="3789720"/>
              <a:ext cx="2036880" cy="1750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7724"/>
                </a:lnSpc>
              </a:pPr>
              <a:r>
                <a:rPr b="0" lang="fr-FR" sz="7500" spc="531" strike="noStrike">
                  <a:solidFill>
                    <a:srgbClr val="ffffff"/>
                  </a:solidFill>
                  <a:latin typeface="Montserrat Classic Bold"/>
                </a:rPr>
                <a:t>01</a:t>
              </a:r>
              <a:endParaRPr b="0" lang="fr-FR" sz="7500" spc="-1" strike="noStrike">
                <a:latin typeface="Arial"/>
              </a:endParaRPr>
            </a:p>
          </p:txBody>
        </p:sp>
      </p:grpSp>
      <p:sp>
        <p:nvSpPr>
          <p:cNvPr id="441" name="CustomShape 5"/>
          <p:cNvSpPr/>
          <p:nvPr/>
        </p:nvSpPr>
        <p:spPr>
          <a:xfrm>
            <a:off x="1791000" y="5743800"/>
            <a:ext cx="4344480" cy="10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4139"/>
              </a:lnSpc>
            </a:pPr>
            <a:r>
              <a:rPr b="0" lang="fr-FR" sz="2729" spc="86" strike="noStrike">
                <a:solidFill>
                  <a:srgbClr val="000000"/>
                </a:solidFill>
                <a:latin typeface="Montserrat Medium"/>
              </a:rPr>
              <a:t>Perte d’interprétabilité des variables </a:t>
            </a:r>
            <a:endParaRPr b="0" lang="fr-FR" sz="2729" spc="-1" strike="noStrike">
              <a:latin typeface="Arial"/>
            </a:endParaRPr>
          </a:p>
        </p:txBody>
      </p:sp>
      <p:grpSp>
        <p:nvGrpSpPr>
          <p:cNvPr id="442" name="Group 6"/>
          <p:cNvGrpSpPr/>
          <p:nvPr/>
        </p:nvGrpSpPr>
        <p:grpSpPr>
          <a:xfrm>
            <a:off x="8125560" y="3503160"/>
            <a:ext cx="2036880" cy="2036880"/>
            <a:chOff x="8125560" y="3503160"/>
            <a:chExt cx="2036880" cy="2036880"/>
          </a:xfrm>
        </p:grpSpPr>
        <p:sp>
          <p:nvSpPr>
            <p:cNvPr id="443" name="CustomShape 7"/>
            <p:cNvSpPr/>
            <p:nvPr/>
          </p:nvSpPr>
          <p:spPr>
            <a:xfrm>
              <a:off x="8125560" y="3503160"/>
              <a:ext cx="2036880" cy="20368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114005" y="0"/>
                  </a:moveTo>
                  <a:lnTo>
                    <a:pt x="698795" y="0"/>
                  </a:lnTo>
                  <a:cubicBezTo>
                    <a:pt x="761758" y="0"/>
                    <a:pt x="812800" y="51042"/>
                    <a:pt x="812800" y="114005"/>
                  </a:cubicBezTo>
                  <a:lnTo>
                    <a:pt x="812800" y="698795"/>
                  </a:lnTo>
                  <a:cubicBezTo>
                    <a:pt x="812800" y="761758"/>
                    <a:pt x="761758" y="812800"/>
                    <a:pt x="698795" y="812800"/>
                  </a:cubicBezTo>
                  <a:lnTo>
                    <a:pt x="114005" y="812800"/>
                  </a:lnTo>
                  <a:cubicBezTo>
                    <a:pt x="51042" y="812800"/>
                    <a:pt x="0" y="761758"/>
                    <a:pt x="0" y="698795"/>
                  </a:cubicBezTo>
                  <a:lnTo>
                    <a:pt x="0" y="114005"/>
                  </a:lnTo>
                  <a:cubicBezTo>
                    <a:pt x="0" y="51042"/>
                    <a:pt x="51042" y="0"/>
                    <a:pt x="114005" y="0"/>
                  </a:cubicBezTo>
                  <a:close/>
                </a:path>
              </a:pathLst>
            </a:custGeom>
            <a:solidFill>
              <a:srgbClr val="f7bb9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8"/>
            <p:cNvSpPr/>
            <p:nvPr/>
          </p:nvSpPr>
          <p:spPr>
            <a:xfrm>
              <a:off x="8125560" y="3789720"/>
              <a:ext cx="2036880" cy="1750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7724"/>
                </a:lnSpc>
              </a:pPr>
              <a:r>
                <a:rPr b="0" lang="fr-FR" sz="7500" spc="531" strike="noStrike">
                  <a:solidFill>
                    <a:srgbClr val="ffffff"/>
                  </a:solidFill>
                  <a:latin typeface="Montserrat Classic Bold"/>
                </a:rPr>
                <a:t>02</a:t>
              </a:r>
              <a:endParaRPr b="0" lang="fr-FR" sz="7500" spc="-1" strike="noStrike">
                <a:latin typeface="Arial"/>
              </a:endParaRPr>
            </a:p>
          </p:txBody>
        </p:sp>
      </p:grpSp>
      <p:grpSp>
        <p:nvGrpSpPr>
          <p:cNvPr id="445" name="Group 9"/>
          <p:cNvGrpSpPr/>
          <p:nvPr/>
        </p:nvGrpSpPr>
        <p:grpSpPr>
          <a:xfrm>
            <a:off x="13305960" y="3503160"/>
            <a:ext cx="2036880" cy="2036880"/>
            <a:chOff x="13305960" y="3503160"/>
            <a:chExt cx="2036880" cy="2036880"/>
          </a:xfrm>
        </p:grpSpPr>
        <p:sp>
          <p:nvSpPr>
            <p:cNvPr id="446" name="CustomShape 10"/>
            <p:cNvSpPr/>
            <p:nvPr/>
          </p:nvSpPr>
          <p:spPr>
            <a:xfrm>
              <a:off x="13305960" y="3503160"/>
              <a:ext cx="2036880" cy="20368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114005" y="0"/>
                  </a:moveTo>
                  <a:lnTo>
                    <a:pt x="698795" y="0"/>
                  </a:lnTo>
                  <a:cubicBezTo>
                    <a:pt x="761758" y="0"/>
                    <a:pt x="812800" y="51042"/>
                    <a:pt x="812800" y="114005"/>
                  </a:cubicBezTo>
                  <a:lnTo>
                    <a:pt x="812800" y="698795"/>
                  </a:lnTo>
                  <a:cubicBezTo>
                    <a:pt x="812800" y="761758"/>
                    <a:pt x="761758" y="812800"/>
                    <a:pt x="698795" y="812800"/>
                  </a:cubicBezTo>
                  <a:lnTo>
                    <a:pt x="114005" y="812800"/>
                  </a:lnTo>
                  <a:cubicBezTo>
                    <a:pt x="51042" y="812800"/>
                    <a:pt x="0" y="761758"/>
                    <a:pt x="0" y="698795"/>
                  </a:cubicBezTo>
                  <a:lnTo>
                    <a:pt x="0" y="114005"/>
                  </a:lnTo>
                  <a:cubicBezTo>
                    <a:pt x="0" y="51042"/>
                    <a:pt x="51042" y="0"/>
                    <a:pt x="114005" y="0"/>
                  </a:cubicBezTo>
                  <a:close/>
                </a:path>
              </a:pathLst>
            </a:custGeom>
            <a:solidFill>
              <a:srgbClr val="ffd2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CustomShape 11"/>
            <p:cNvSpPr/>
            <p:nvPr/>
          </p:nvSpPr>
          <p:spPr>
            <a:xfrm>
              <a:off x="13305960" y="3789720"/>
              <a:ext cx="2036880" cy="1750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7724"/>
                </a:lnSpc>
              </a:pPr>
              <a:r>
                <a:rPr b="0" lang="fr-FR" sz="7500" spc="531" strike="noStrike">
                  <a:solidFill>
                    <a:srgbClr val="ffffff"/>
                  </a:solidFill>
                  <a:latin typeface="Montserrat Classic Bold"/>
                </a:rPr>
                <a:t>03</a:t>
              </a:r>
              <a:endParaRPr b="0" lang="fr-FR" sz="7500" spc="-1" strike="noStrike">
                <a:latin typeface="Arial"/>
              </a:endParaRPr>
            </a:p>
          </p:txBody>
        </p:sp>
      </p:grpSp>
      <p:sp>
        <p:nvSpPr>
          <p:cNvPr id="448" name="CustomShape 12"/>
          <p:cNvSpPr/>
          <p:nvPr/>
        </p:nvSpPr>
        <p:spPr>
          <a:xfrm>
            <a:off x="7088760" y="5676120"/>
            <a:ext cx="5180400" cy="129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5114"/>
              </a:lnSpc>
            </a:pPr>
            <a:r>
              <a:rPr b="0" lang="fr-FR" sz="3370" spc="106" strike="noStrike">
                <a:solidFill>
                  <a:srgbClr val="000000"/>
                </a:solidFill>
                <a:latin typeface="Montserrat Medium"/>
              </a:rPr>
              <a:t>Sensibilité aux données aberrantes </a:t>
            </a:r>
            <a:endParaRPr b="0" lang="fr-FR" sz="3370" spc="-1" strike="noStrike">
              <a:latin typeface="Arial"/>
            </a:endParaRPr>
          </a:p>
        </p:txBody>
      </p:sp>
      <p:sp>
        <p:nvSpPr>
          <p:cNvPr id="449" name="CustomShape 13"/>
          <p:cNvSpPr/>
          <p:nvPr/>
        </p:nvSpPr>
        <p:spPr>
          <a:xfrm>
            <a:off x="11809800" y="5676120"/>
            <a:ext cx="5029560" cy="70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5533"/>
              </a:lnSpc>
            </a:pPr>
            <a:r>
              <a:rPr b="0" lang="fr-FR" sz="3640" spc="114" strike="noStrike">
                <a:solidFill>
                  <a:srgbClr val="000000"/>
                </a:solidFill>
                <a:latin typeface="Montserrat Medium"/>
              </a:rPr>
              <a:t> </a:t>
            </a:r>
            <a:r>
              <a:rPr b="0" lang="fr-FR" sz="3640" spc="114" strike="noStrike">
                <a:solidFill>
                  <a:srgbClr val="000000"/>
                </a:solidFill>
                <a:latin typeface="Montserrat Medium"/>
              </a:rPr>
              <a:t>Assomption de linéarité </a:t>
            </a:r>
            <a:endParaRPr b="0" lang="fr-FR" sz="3640" spc="-1" strike="noStrike">
              <a:latin typeface="Arial"/>
            </a:endParaRPr>
          </a:p>
        </p:txBody>
      </p:sp>
      <p:sp>
        <p:nvSpPr>
          <p:cNvPr id="450" name="CustomShape 14"/>
          <p:cNvSpPr/>
          <p:nvPr/>
        </p:nvSpPr>
        <p:spPr>
          <a:xfrm>
            <a:off x="2944800" y="665640"/>
            <a:ext cx="11206800" cy="130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0290"/>
              </a:lnSpc>
            </a:pPr>
            <a:r>
              <a:rPr b="0" lang="fr-FR" sz="7350" spc="-1" strike="noStrike">
                <a:solidFill>
                  <a:srgbClr val="000000"/>
                </a:solidFill>
                <a:latin typeface="arial"/>
              </a:rPr>
              <a:t>Les inconvénients de PCA </a:t>
            </a:r>
            <a:endParaRPr b="0" lang="fr-FR" sz="7350" spc="-1" strike="noStrike">
              <a:latin typeface="Arial"/>
            </a:endParaRPr>
          </a:p>
        </p:txBody>
      </p:sp>
      <p:grpSp>
        <p:nvGrpSpPr>
          <p:cNvPr id="451" name="Group 15"/>
          <p:cNvGrpSpPr/>
          <p:nvPr/>
        </p:nvGrpSpPr>
        <p:grpSpPr>
          <a:xfrm>
            <a:off x="12452760" y="8405280"/>
            <a:ext cx="4248720" cy="4248720"/>
            <a:chOff x="12452760" y="8405280"/>
            <a:chExt cx="4248720" cy="4248720"/>
          </a:xfrm>
        </p:grpSpPr>
        <p:sp>
          <p:nvSpPr>
            <p:cNvPr id="452" name="CustomShape 16"/>
            <p:cNvSpPr/>
            <p:nvPr/>
          </p:nvSpPr>
          <p:spPr>
            <a:xfrm>
              <a:off x="12452760" y="840528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CustomShape 17"/>
            <p:cNvSpPr/>
            <p:nvPr/>
          </p:nvSpPr>
          <p:spPr>
            <a:xfrm>
              <a:off x="12851280" y="855468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54" name="Group 18"/>
          <p:cNvGrpSpPr/>
          <p:nvPr/>
        </p:nvGrpSpPr>
        <p:grpSpPr>
          <a:xfrm>
            <a:off x="789480" y="-2038680"/>
            <a:ext cx="3066840" cy="3066840"/>
            <a:chOff x="789480" y="-2038680"/>
            <a:chExt cx="3066840" cy="3066840"/>
          </a:xfrm>
        </p:grpSpPr>
        <p:sp>
          <p:nvSpPr>
            <p:cNvPr id="455" name="CustomShape 19"/>
            <p:cNvSpPr/>
            <p:nvPr/>
          </p:nvSpPr>
          <p:spPr>
            <a:xfrm>
              <a:off x="789480" y="-203868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CustomShape 20"/>
            <p:cNvSpPr/>
            <p:nvPr/>
          </p:nvSpPr>
          <p:spPr>
            <a:xfrm>
              <a:off x="1077120" y="-19306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 spd="slow">
    <p:push dir="u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 rot="16200000">
            <a:off x="4000320" y="-3999960"/>
            <a:ext cx="10286640" cy="18287640"/>
          </a:xfrm>
          <a:custGeom>
            <a:avLst/>
            <a:gdLst/>
            <a:ah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1"/>
            <a:stretch>
              <a:fillRect l="-532310" t="0" r="-53231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58" name="Group 2"/>
          <p:cNvGrpSpPr/>
          <p:nvPr/>
        </p:nvGrpSpPr>
        <p:grpSpPr>
          <a:xfrm>
            <a:off x="2944800" y="3503160"/>
            <a:ext cx="2036880" cy="2036880"/>
            <a:chOff x="2944800" y="3503160"/>
            <a:chExt cx="2036880" cy="2036880"/>
          </a:xfrm>
        </p:grpSpPr>
        <p:sp>
          <p:nvSpPr>
            <p:cNvPr id="459" name="CustomShape 3"/>
            <p:cNvSpPr/>
            <p:nvPr/>
          </p:nvSpPr>
          <p:spPr>
            <a:xfrm>
              <a:off x="2944800" y="3503160"/>
              <a:ext cx="2036880" cy="20368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114005" y="0"/>
                  </a:moveTo>
                  <a:lnTo>
                    <a:pt x="698795" y="0"/>
                  </a:lnTo>
                  <a:cubicBezTo>
                    <a:pt x="761758" y="0"/>
                    <a:pt x="812800" y="51042"/>
                    <a:pt x="812800" y="114005"/>
                  </a:cubicBezTo>
                  <a:lnTo>
                    <a:pt x="812800" y="698795"/>
                  </a:lnTo>
                  <a:cubicBezTo>
                    <a:pt x="812800" y="761758"/>
                    <a:pt x="761758" y="812800"/>
                    <a:pt x="698795" y="812800"/>
                  </a:cubicBezTo>
                  <a:lnTo>
                    <a:pt x="114005" y="812800"/>
                  </a:lnTo>
                  <a:cubicBezTo>
                    <a:pt x="51042" y="812800"/>
                    <a:pt x="0" y="761758"/>
                    <a:pt x="0" y="698795"/>
                  </a:cubicBezTo>
                  <a:lnTo>
                    <a:pt x="0" y="114005"/>
                  </a:lnTo>
                  <a:cubicBezTo>
                    <a:pt x="0" y="51042"/>
                    <a:pt x="51042" y="0"/>
                    <a:pt x="114005" y="0"/>
                  </a:cubicBezTo>
                  <a:close/>
                </a:path>
              </a:pathLst>
            </a:custGeom>
            <a:solidFill>
              <a:srgbClr val="b8cdd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4"/>
            <p:cNvSpPr/>
            <p:nvPr/>
          </p:nvSpPr>
          <p:spPr>
            <a:xfrm>
              <a:off x="2944800" y="3789720"/>
              <a:ext cx="2036880" cy="1750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7724"/>
                </a:lnSpc>
              </a:pPr>
              <a:r>
                <a:rPr b="0" lang="fr-FR" sz="7500" spc="531" strike="noStrike">
                  <a:solidFill>
                    <a:srgbClr val="ffffff"/>
                  </a:solidFill>
                  <a:latin typeface="Montserrat Classic Bold"/>
                </a:rPr>
                <a:t>01</a:t>
              </a:r>
              <a:endParaRPr b="0" lang="fr-FR" sz="7500" spc="-1" strike="noStrike">
                <a:latin typeface="Arial"/>
              </a:endParaRPr>
            </a:p>
          </p:txBody>
        </p:sp>
      </p:grpSp>
      <p:sp>
        <p:nvSpPr>
          <p:cNvPr id="461" name="CustomShape 5"/>
          <p:cNvSpPr/>
          <p:nvPr/>
        </p:nvSpPr>
        <p:spPr>
          <a:xfrm>
            <a:off x="1791000" y="5743800"/>
            <a:ext cx="4344480" cy="10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4139"/>
              </a:lnSpc>
            </a:pPr>
            <a:r>
              <a:rPr b="0" lang="fr-FR" sz="2729" spc="86" strike="noStrike">
                <a:solidFill>
                  <a:srgbClr val="000000"/>
                </a:solidFill>
                <a:latin typeface="Montserrat Medium"/>
              </a:rPr>
              <a:t>Sensibilité à la dimensionnalité </a:t>
            </a:r>
            <a:endParaRPr b="0" lang="fr-FR" sz="2729" spc="-1" strike="noStrike">
              <a:latin typeface="Arial"/>
            </a:endParaRPr>
          </a:p>
        </p:txBody>
      </p:sp>
      <p:grpSp>
        <p:nvGrpSpPr>
          <p:cNvPr id="462" name="Group 6"/>
          <p:cNvGrpSpPr/>
          <p:nvPr/>
        </p:nvGrpSpPr>
        <p:grpSpPr>
          <a:xfrm>
            <a:off x="8125560" y="3503160"/>
            <a:ext cx="2036880" cy="2036880"/>
            <a:chOff x="8125560" y="3503160"/>
            <a:chExt cx="2036880" cy="2036880"/>
          </a:xfrm>
        </p:grpSpPr>
        <p:sp>
          <p:nvSpPr>
            <p:cNvPr id="463" name="CustomShape 7"/>
            <p:cNvSpPr/>
            <p:nvPr/>
          </p:nvSpPr>
          <p:spPr>
            <a:xfrm>
              <a:off x="8125560" y="3503160"/>
              <a:ext cx="2036880" cy="20368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114005" y="0"/>
                  </a:moveTo>
                  <a:lnTo>
                    <a:pt x="698795" y="0"/>
                  </a:lnTo>
                  <a:cubicBezTo>
                    <a:pt x="761758" y="0"/>
                    <a:pt x="812800" y="51042"/>
                    <a:pt x="812800" y="114005"/>
                  </a:cubicBezTo>
                  <a:lnTo>
                    <a:pt x="812800" y="698795"/>
                  </a:lnTo>
                  <a:cubicBezTo>
                    <a:pt x="812800" y="761758"/>
                    <a:pt x="761758" y="812800"/>
                    <a:pt x="698795" y="812800"/>
                  </a:cubicBezTo>
                  <a:lnTo>
                    <a:pt x="114005" y="812800"/>
                  </a:lnTo>
                  <a:cubicBezTo>
                    <a:pt x="51042" y="812800"/>
                    <a:pt x="0" y="761758"/>
                    <a:pt x="0" y="698795"/>
                  </a:cubicBezTo>
                  <a:lnTo>
                    <a:pt x="0" y="114005"/>
                  </a:lnTo>
                  <a:cubicBezTo>
                    <a:pt x="0" y="51042"/>
                    <a:pt x="51042" y="0"/>
                    <a:pt x="114005" y="0"/>
                  </a:cubicBezTo>
                  <a:close/>
                </a:path>
              </a:pathLst>
            </a:custGeom>
            <a:solidFill>
              <a:srgbClr val="f7bb9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CustomShape 8"/>
            <p:cNvSpPr/>
            <p:nvPr/>
          </p:nvSpPr>
          <p:spPr>
            <a:xfrm>
              <a:off x="8125560" y="3789720"/>
              <a:ext cx="2036880" cy="1750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7724"/>
                </a:lnSpc>
              </a:pPr>
              <a:r>
                <a:rPr b="0" lang="fr-FR" sz="7500" spc="531" strike="noStrike">
                  <a:solidFill>
                    <a:srgbClr val="ffffff"/>
                  </a:solidFill>
                  <a:latin typeface="Montserrat Classic Bold"/>
                </a:rPr>
                <a:t>02</a:t>
              </a:r>
              <a:endParaRPr b="0" lang="fr-FR" sz="7500" spc="-1" strike="noStrike">
                <a:latin typeface="Arial"/>
              </a:endParaRPr>
            </a:p>
          </p:txBody>
        </p:sp>
      </p:grpSp>
      <p:grpSp>
        <p:nvGrpSpPr>
          <p:cNvPr id="465" name="Group 9"/>
          <p:cNvGrpSpPr/>
          <p:nvPr/>
        </p:nvGrpSpPr>
        <p:grpSpPr>
          <a:xfrm>
            <a:off x="13305960" y="3503160"/>
            <a:ext cx="2036880" cy="2036880"/>
            <a:chOff x="13305960" y="3503160"/>
            <a:chExt cx="2036880" cy="2036880"/>
          </a:xfrm>
        </p:grpSpPr>
        <p:sp>
          <p:nvSpPr>
            <p:cNvPr id="466" name="CustomShape 10"/>
            <p:cNvSpPr/>
            <p:nvPr/>
          </p:nvSpPr>
          <p:spPr>
            <a:xfrm>
              <a:off x="13305960" y="3503160"/>
              <a:ext cx="2036880" cy="20368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114005" y="0"/>
                  </a:moveTo>
                  <a:lnTo>
                    <a:pt x="698795" y="0"/>
                  </a:lnTo>
                  <a:cubicBezTo>
                    <a:pt x="761758" y="0"/>
                    <a:pt x="812800" y="51042"/>
                    <a:pt x="812800" y="114005"/>
                  </a:cubicBezTo>
                  <a:lnTo>
                    <a:pt x="812800" y="698795"/>
                  </a:lnTo>
                  <a:cubicBezTo>
                    <a:pt x="812800" y="761758"/>
                    <a:pt x="761758" y="812800"/>
                    <a:pt x="698795" y="812800"/>
                  </a:cubicBezTo>
                  <a:lnTo>
                    <a:pt x="114005" y="812800"/>
                  </a:lnTo>
                  <a:cubicBezTo>
                    <a:pt x="51042" y="812800"/>
                    <a:pt x="0" y="761758"/>
                    <a:pt x="0" y="698795"/>
                  </a:cubicBezTo>
                  <a:lnTo>
                    <a:pt x="0" y="114005"/>
                  </a:lnTo>
                  <a:cubicBezTo>
                    <a:pt x="0" y="51042"/>
                    <a:pt x="51042" y="0"/>
                    <a:pt x="114005" y="0"/>
                  </a:cubicBezTo>
                  <a:close/>
                </a:path>
              </a:pathLst>
            </a:custGeom>
            <a:solidFill>
              <a:srgbClr val="ffd2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11"/>
            <p:cNvSpPr/>
            <p:nvPr/>
          </p:nvSpPr>
          <p:spPr>
            <a:xfrm>
              <a:off x="13305960" y="3789720"/>
              <a:ext cx="2036880" cy="1750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7724"/>
                </a:lnSpc>
              </a:pPr>
              <a:r>
                <a:rPr b="0" lang="fr-FR" sz="7500" spc="531" strike="noStrike">
                  <a:solidFill>
                    <a:srgbClr val="ffffff"/>
                  </a:solidFill>
                  <a:latin typeface="Montserrat Classic Bold"/>
                </a:rPr>
                <a:t>03</a:t>
              </a:r>
              <a:endParaRPr b="0" lang="fr-FR" sz="7500" spc="-1" strike="noStrike">
                <a:latin typeface="Arial"/>
              </a:endParaRPr>
            </a:p>
          </p:txBody>
        </p:sp>
      </p:grpSp>
      <p:sp>
        <p:nvSpPr>
          <p:cNvPr id="468" name="CustomShape 12"/>
          <p:cNvSpPr/>
          <p:nvPr/>
        </p:nvSpPr>
        <p:spPr>
          <a:xfrm>
            <a:off x="7088760" y="5676120"/>
            <a:ext cx="5180400" cy="64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5114"/>
              </a:lnSpc>
            </a:pPr>
            <a:r>
              <a:rPr b="0" lang="fr-FR" sz="3370" spc="106" strike="noStrike">
                <a:solidFill>
                  <a:srgbClr val="000000"/>
                </a:solidFill>
                <a:latin typeface="Montserrat Medium"/>
              </a:rPr>
              <a:t>Calcul intensif d la distance </a:t>
            </a:r>
            <a:endParaRPr b="0" lang="fr-FR" sz="3370" spc="-1" strike="noStrike">
              <a:latin typeface="Arial"/>
            </a:endParaRPr>
          </a:p>
        </p:txBody>
      </p:sp>
      <p:sp>
        <p:nvSpPr>
          <p:cNvPr id="469" name="CustomShape 13"/>
          <p:cNvSpPr/>
          <p:nvPr/>
        </p:nvSpPr>
        <p:spPr>
          <a:xfrm>
            <a:off x="11809800" y="5676120"/>
            <a:ext cx="5029560" cy="14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5533"/>
              </a:lnSpc>
            </a:pPr>
            <a:r>
              <a:rPr b="0" lang="fr-FR" sz="3640" spc="114" strike="noStrike">
                <a:solidFill>
                  <a:srgbClr val="000000"/>
                </a:solidFill>
                <a:latin typeface="Montserrat Medium"/>
              </a:rPr>
              <a:t>Besoin de déterminerle paramètre k </a:t>
            </a:r>
            <a:endParaRPr b="0" lang="fr-FR" sz="3640" spc="-1" strike="noStrike">
              <a:latin typeface="Arial"/>
            </a:endParaRPr>
          </a:p>
        </p:txBody>
      </p:sp>
      <p:sp>
        <p:nvSpPr>
          <p:cNvPr id="470" name="CustomShape 14"/>
          <p:cNvSpPr/>
          <p:nvPr/>
        </p:nvSpPr>
        <p:spPr>
          <a:xfrm>
            <a:off x="2918880" y="665640"/>
            <a:ext cx="11258280" cy="130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0290"/>
              </a:lnSpc>
            </a:pPr>
            <a:r>
              <a:rPr b="0" lang="fr-FR" sz="7350" spc="-1" strike="noStrike">
                <a:solidFill>
                  <a:srgbClr val="000000"/>
                </a:solidFill>
                <a:latin typeface="arial"/>
              </a:rPr>
              <a:t>Les inconvénients de KNN </a:t>
            </a:r>
            <a:endParaRPr b="0" lang="fr-FR" sz="7350" spc="-1" strike="noStrike">
              <a:latin typeface="Arial"/>
            </a:endParaRPr>
          </a:p>
        </p:txBody>
      </p:sp>
      <p:grpSp>
        <p:nvGrpSpPr>
          <p:cNvPr id="471" name="Group 15"/>
          <p:cNvGrpSpPr/>
          <p:nvPr/>
        </p:nvGrpSpPr>
        <p:grpSpPr>
          <a:xfrm>
            <a:off x="12452760" y="8405280"/>
            <a:ext cx="4248720" cy="4248720"/>
            <a:chOff x="12452760" y="8405280"/>
            <a:chExt cx="4248720" cy="4248720"/>
          </a:xfrm>
        </p:grpSpPr>
        <p:sp>
          <p:nvSpPr>
            <p:cNvPr id="472" name="CustomShape 16"/>
            <p:cNvSpPr/>
            <p:nvPr/>
          </p:nvSpPr>
          <p:spPr>
            <a:xfrm>
              <a:off x="12452760" y="840528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CustomShape 17"/>
            <p:cNvSpPr/>
            <p:nvPr/>
          </p:nvSpPr>
          <p:spPr>
            <a:xfrm>
              <a:off x="12851280" y="855468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74" name="Group 18"/>
          <p:cNvGrpSpPr/>
          <p:nvPr/>
        </p:nvGrpSpPr>
        <p:grpSpPr>
          <a:xfrm>
            <a:off x="789480" y="-2038680"/>
            <a:ext cx="3066840" cy="3066840"/>
            <a:chOff x="789480" y="-2038680"/>
            <a:chExt cx="3066840" cy="3066840"/>
          </a:xfrm>
        </p:grpSpPr>
        <p:sp>
          <p:nvSpPr>
            <p:cNvPr id="475" name="CustomShape 19"/>
            <p:cNvSpPr/>
            <p:nvPr/>
          </p:nvSpPr>
          <p:spPr>
            <a:xfrm>
              <a:off x="789480" y="-203868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CustomShape 20"/>
            <p:cNvSpPr/>
            <p:nvPr/>
          </p:nvSpPr>
          <p:spPr>
            <a:xfrm>
              <a:off x="1077120" y="-19306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 spd="slow">
    <p:push dir="u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1"/>
          <p:cNvGrpSpPr/>
          <p:nvPr/>
        </p:nvGrpSpPr>
        <p:grpSpPr>
          <a:xfrm>
            <a:off x="16675560" y="5850360"/>
            <a:ext cx="2712240" cy="2712240"/>
            <a:chOff x="16675560" y="5850360"/>
            <a:chExt cx="2712240" cy="2712240"/>
          </a:xfrm>
        </p:grpSpPr>
        <p:sp>
          <p:nvSpPr>
            <p:cNvPr id="55" name="CustomShape 2"/>
            <p:cNvSpPr/>
            <p:nvPr/>
          </p:nvSpPr>
          <p:spPr>
            <a:xfrm>
              <a:off x="16675560" y="5850360"/>
              <a:ext cx="2712240" cy="27122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3"/>
            <p:cNvSpPr/>
            <p:nvPr/>
          </p:nvSpPr>
          <p:spPr>
            <a:xfrm>
              <a:off x="16929720" y="5945760"/>
              <a:ext cx="2203560" cy="2362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7" name="Group 4"/>
          <p:cNvGrpSpPr/>
          <p:nvPr/>
        </p:nvGrpSpPr>
        <p:grpSpPr>
          <a:xfrm>
            <a:off x="-731880" y="-930240"/>
            <a:ext cx="3520800" cy="3520800"/>
            <a:chOff x="-731880" y="-930240"/>
            <a:chExt cx="3520800" cy="3520800"/>
          </a:xfrm>
        </p:grpSpPr>
        <p:sp>
          <p:nvSpPr>
            <p:cNvPr id="58" name="CustomShape 5"/>
            <p:cNvSpPr/>
            <p:nvPr/>
          </p:nvSpPr>
          <p:spPr>
            <a:xfrm>
              <a:off x="-731880" y="-930240"/>
              <a:ext cx="3520800" cy="352080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6"/>
            <p:cNvSpPr/>
            <p:nvPr/>
          </p:nvSpPr>
          <p:spPr>
            <a:xfrm>
              <a:off x="-401760" y="-806400"/>
              <a:ext cx="2860560" cy="3066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" name="Group 7"/>
          <p:cNvGrpSpPr/>
          <p:nvPr/>
        </p:nvGrpSpPr>
        <p:grpSpPr>
          <a:xfrm>
            <a:off x="2601720" y="1546200"/>
            <a:ext cx="4904280" cy="1313280"/>
            <a:chOff x="2601720" y="1546200"/>
            <a:chExt cx="4904280" cy="1313280"/>
          </a:xfrm>
        </p:grpSpPr>
        <p:sp>
          <p:nvSpPr>
            <p:cNvPr id="61" name="CustomShape 8"/>
            <p:cNvSpPr/>
            <p:nvPr/>
          </p:nvSpPr>
          <p:spPr>
            <a:xfrm>
              <a:off x="2601720" y="1726920"/>
              <a:ext cx="4904280" cy="1132200"/>
            </a:xfrm>
            <a:custGeom>
              <a:avLst/>
              <a:gdLst/>
              <a:ahLst/>
              <a:rect l="l" t="t" r="r" b="b"/>
              <a:pathLst>
                <a:path w="1291798" h="298321">
                  <a:moveTo>
                    <a:pt x="0" y="0"/>
                  </a:moveTo>
                  <a:lnTo>
                    <a:pt x="1291798" y="0"/>
                  </a:lnTo>
                  <a:lnTo>
                    <a:pt x="1291798" y="298321"/>
                  </a:lnTo>
                  <a:lnTo>
                    <a:pt x="0" y="298321"/>
                  </a:lnTo>
                  <a:close/>
                </a:path>
              </a:pathLst>
            </a:custGeom>
            <a:noFill/>
            <a:ln w="38160">
              <a:solidFill>
                <a:srgbClr val="967d5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9"/>
            <p:cNvSpPr/>
            <p:nvPr/>
          </p:nvSpPr>
          <p:spPr>
            <a:xfrm>
              <a:off x="2601720" y="1546200"/>
              <a:ext cx="4904280" cy="1313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" name="CustomShape 10"/>
          <p:cNvSpPr/>
          <p:nvPr/>
        </p:nvSpPr>
        <p:spPr>
          <a:xfrm>
            <a:off x="3234240" y="2024280"/>
            <a:ext cx="363924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906"/>
              </a:lnSpc>
            </a:pPr>
            <a:r>
              <a:rPr b="0" lang="fr-FR" sz="3909" spc="-1" strike="noStrike">
                <a:solidFill>
                  <a:srgbClr val="271905"/>
                </a:solidFill>
                <a:latin typeface="Bodoni FLF Italics"/>
              </a:rPr>
              <a:t>Introduction</a:t>
            </a:r>
            <a:endParaRPr b="0" lang="fr-FR" sz="3909" spc="-1" strike="noStrike">
              <a:latin typeface="Arial"/>
            </a:endParaRPr>
          </a:p>
        </p:txBody>
      </p:sp>
      <p:grpSp>
        <p:nvGrpSpPr>
          <p:cNvPr id="64" name="Group 11"/>
          <p:cNvGrpSpPr/>
          <p:nvPr/>
        </p:nvGrpSpPr>
        <p:grpSpPr>
          <a:xfrm>
            <a:off x="10579320" y="1546200"/>
            <a:ext cx="4904280" cy="1313280"/>
            <a:chOff x="10579320" y="1546200"/>
            <a:chExt cx="4904280" cy="1313280"/>
          </a:xfrm>
        </p:grpSpPr>
        <p:sp>
          <p:nvSpPr>
            <p:cNvPr id="65" name="CustomShape 12"/>
            <p:cNvSpPr/>
            <p:nvPr/>
          </p:nvSpPr>
          <p:spPr>
            <a:xfrm>
              <a:off x="10579320" y="1726920"/>
              <a:ext cx="4904280" cy="1132200"/>
            </a:xfrm>
            <a:custGeom>
              <a:avLst/>
              <a:gdLst/>
              <a:ahLst/>
              <a:rect l="l" t="t" r="r" b="b"/>
              <a:pathLst>
                <a:path w="1291798" h="298321">
                  <a:moveTo>
                    <a:pt x="0" y="0"/>
                  </a:moveTo>
                  <a:lnTo>
                    <a:pt x="1291798" y="0"/>
                  </a:lnTo>
                  <a:lnTo>
                    <a:pt x="1291798" y="298321"/>
                  </a:lnTo>
                  <a:lnTo>
                    <a:pt x="0" y="298321"/>
                  </a:lnTo>
                  <a:close/>
                </a:path>
              </a:pathLst>
            </a:custGeom>
            <a:noFill/>
            <a:ln w="38160">
              <a:solidFill>
                <a:srgbClr val="967d5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13"/>
            <p:cNvSpPr/>
            <p:nvPr/>
          </p:nvSpPr>
          <p:spPr>
            <a:xfrm>
              <a:off x="10579320" y="1546200"/>
              <a:ext cx="4904280" cy="1313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7" name="CustomShape 14"/>
          <p:cNvSpPr/>
          <p:nvPr/>
        </p:nvSpPr>
        <p:spPr>
          <a:xfrm>
            <a:off x="11026080" y="1676160"/>
            <a:ext cx="3635640" cy="99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900"/>
              </a:lnSpc>
            </a:pPr>
            <a:r>
              <a:rPr b="0" lang="fr-FR" sz="3900" spc="-1" strike="noStrike">
                <a:solidFill>
                  <a:srgbClr val="271905"/>
                </a:solidFill>
                <a:latin typeface="Bodoni FLF Italics"/>
              </a:rPr>
              <a:t>Description des trois algorithmes</a:t>
            </a:r>
            <a:endParaRPr b="0" lang="fr-FR" sz="3900" spc="-1" strike="noStrike">
              <a:latin typeface="Arial"/>
            </a:endParaRPr>
          </a:p>
        </p:txBody>
      </p:sp>
      <p:grpSp>
        <p:nvGrpSpPr>
          <p:cNvPr id="68" name="Group 15"/>
          <p:cNvGrpSpPr/>
          <p:nvPr/>
        </p:nvGrpSpPr>
        <p:grpSpPr>
          <a:xfrm>
            <a:off x="2601720" y="3373920"/>
            <a:ext cx="4904280" cy="1313280"/>
            <a:chOff x="2601720" y="3373920"/>
            <a:chExt cx="4904280" cy="1313280"/>
          </a:xfrm>
        </p:grpSpPr>
        <p:sp>
          <p:nvSpPr>
            <p:cNvPr id="69" name="CustomShape 16"/>
            <p:cNvSpPr/>
            <p:nvPr/>
          </p:nvSpPr>
          <p:spPr>
            <a:xfrm>
              <a:off x="2601720" y="3555000"/>
              <a:ext cx="4904280" cy="1132200"/>
            </a:xfrm>
            <a:custGeom>
              <a:avLst/>
              <a:gdLst/>
              <a:ahLst/>
              <a:rect l="l" t="t" r="r" b="b"/>
              <a:pathLst>
                <a:path w="1291798" h="298321">
                  <a:moveTo>
                    <a:pt x="0" y="0"/>
                  </a:moveTo>
                  <a:lnTo>
                    <a:pt x="1291798" y="0"/>
                  </a:lnTo>
                  <a:lnTo>
                    <a:pt x="1291798" y="298321"/>
                  </a:lnTo>
                  <a:lnTo>
                    <a:pt x="0" y="298321"/>
                  </a:lnTo>
                  <a:close/>
                </a:path>
              </a:pathLst>
            </a:custGeom>
            <a:noFill/>
            <a:ln w="38160">
              <a:solidFill>
                <a:srgbClr val="967d5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17"/>
            <p:cNvSpPr/>
            <p:nvPr/>
          </p:nvSpPr>
          <p:spPr>
            <a:xfrm>
              <a:off x="2601720" y="3373920"/>
              <a:ext cx="4904280" cy="1313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1" name="CustomShape 18"/>
          <p:cNvSpPr/>
          <p:nvPr/>
        </p:nvSpPr>
        <p:spPr>
          <a:xfrm>
            <a:off x="2789280" y="3894480"/>
            <a:ext cx="45295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600"/>
              </a:lnSpc>
            </a:pPr>
            <a:r>
              <a:rPr b="0" lang="fr-FR" sz="3600" spc="-1" strike="noStrike">
                <a:solidFill>
                  <a:srgbClr val="271905"/>
                </a:solidFill>
                <a:latin typeface="Bodoni FLF Italics"/>
              </a:rPr>
              <a:t>Les Caractéristiques</a:t>
            </a:r>
            <a:endParaRPr b="0" lang="fr-FR" sz="3600" spc="-1" strike="noStrike">
              <a:latin typeface="Arial"/>
            </a:endParaRPr>
          </a:p>
        </p:txBody>
      </p:sp>
      <p:grpSp>
        <p:nvGrpSpPr>
          <p:cNvPr id="72" name="Group 19"/>
          <p:cNvGrpSpPr/>
          <p:nvPr/>
        </p:nvGrpSpPr>
        <p:grpSpPr>
          <a:xfrm>
            <a:off x="10560600" y="3437640"/>
            <a:ext cx="4904280" cy="1313280"/>
            <a:chOff x="10560600" y="3437640"/>
            <a:chExt cx="4904280" cy="1313280"/>
          </a:xfrm>
        </p:grpSpPr>
        <p:sp>
          <p:nvSpPr>
            <p:cNvPr id="73" name="CustomShape 20"/>
            <p:cNvSpPr/>
            <p:nvPr/>
          </p:nvSpPr>
          <p:spPr>
            <a:xfrm>
              <a:off x="10560600" y="3618360"/>
              <a:ext cx="4904280" cy="1132200"/>
            </a:xfrm>
            <a:custGeom>
              <a:avLst/>
              <a:gdLst/>
              <a:ahLst/>
              <a:rect l="l" t="t" r="r" b="b"/>
              <a:pathLst>
                <a:path w="1291798" h="298321">
                  <a:moveTo>
                    <a:pt x="0" y="0"/>
                  </a:moveTo>
                  <a:lnTo>
                    <a:pt x="1291798" y="0"/>
                  </a:lnTo>
                  <a:lnTo>
                    <a:pt x="1291798" y="298321"/>
                  </a:lnTo>
                  <a:lnTo>
                    <a:pt x="0" y="298321"/>
                  </a:lnTo>
                  <a:close/>
                </a:path>
              </a:pathLst>
            </a:custGeom>
            <a:noFill/>
            <a:ln w="38160">
              <a:solidFill>
                <a:srgbClr val="967d5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21"/>
            <p:cNvSpPr/>
            <p:nvPr/>
          </p:nvSpPr>
          <p:spPr>
            <a:xfrm>
              <a:off x="10560600" y="3437640"/>
              <a:ext cx="4904280" cy="1313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5" name="CustomShape 22"/>
          <p:cNvSpPr/>
          <p:nvPr/>
        </p:nvSpPr>
        <p:spPr>
          <a:xfrm>
            <a:off x="10560600" y="3719880"/>
            <a:ext cx="45669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600"/>
              </a:lnSpc>
            </a:pPr>
            <a:r>
              <a:rPr b="0" lang="fr-FR" sz="3600" spc="-1" strike="noStrike">
                <a:solidFill>
                  <a:srgbClr val="271905"/>
                </a:solidFill>
                <a:latin typeface="Bodoni FLF Italics"/>
              </a:rPr>
              <a:t>Les modes de fonctionnement;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76" name="CustomShape 23"/>
          <p:cNvSpPr/>
          <p:nvPr/>
        </p:nvSpPr>
        <p:spPr>
          <a:xfrm>
            <a:off x="4312080" y="225360"/>
            <a:ext cx="966348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8640"/>
              </a:lnSpc>
            </a:pPr>
            <a:r>
              <a:rPr b="0" lang="fr-FR" sz="7200" spc="-1" strike="noStrike">
                <a:solidFill>
                  <a:srgbClr val="271905"/>
                </a:solidFill>
                <a:latin typeface="Bodoni FLF Italics"/>
              </a:rPr>
              <a:t>Plan</a:t>
            </a:r>
            <a:endParaRPr b="0" lang="fr-FR" sz="7200" spc="-1" strike="noStrike">
              <a:latin typeface="Arial"/>
            </a:endParaRPr>
          </a:p>
        </p:txBody>
      </p:sp>
      <p:grpSp>
        <p:nvGrpSpPr>
          <p:cNvPr id="77" name="Group 24"/>
          <p:cNvGrpSpPr/>
          <p:nvPr/>
        </p:nvGrpSpPr>
        <p:grpSpPr>
          <a:xfrm>
            <a:off x="2601720" y="5138640"/>
            <a:ext cx="4904280" cy="1313280"/>
            <a:chOff x="2601720" y="5138640"/>
            <a:chExt cx="4904280" cy="1313280"/>
          </a:xfrm>
        </p:grpSpPr>
        <p:sp>
          <p:nvSpPr>
            <p:cNvPr id="78" name="CustomShape 25"/>
            <p:cNvSpPr/>
            <p:nvPr/>
          </p:nvSpPr>
          <p:spPr>
            <a:xfrm>
              <a:off x="2601720" y="5319360"/>
              <a:ext cx="4904280" cy="1132200"/>
            </a:xfrm>
            <a:custGeom>
              <a:avLst/>
              <a:gdLst/>
              <a:ahLst/>
              <a:rect l="l" t="t" r="r" b="b"/>
              <a:pathLst>
                <a:path w="1291798" h="298321">
                  <a:moveTo>
                    <a:pt x="0" y="0"/>
                  </a:moveTo>
                  <a:lnTo>
                    <a:pt x="1291798" y="0"/>
                  </a:lnTo>
                  <a:lnTo>
                    <a:pt x="1291798" y="298321"/>
                  </a:lnTo>
                  <a:lnTo>
                    <a:pt x="0" y="298321"/>
                  </a:lnTo>
                  <a:close/>
                </a:path>
              </a:pathLst>
            </a:custGeom>
            <a:noFill/>
            <a:ln w="38160">
              <a:solidFill>
                <a:srgbClr val="967d5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26"/>
            <p:cNvSpPr/>
            <p:nvPr/>
          </p:nvSpPr>
          <p:spPr>
            <a:xfrm>
              <a:off x="2601720" y="5138640"/>
              <a:ext cx="4904280" cy="1313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0" name="CustomShape 27"/>
          <p:cNvSpPr/>
          <p:nvPr/>
        </p:nvSpPr>
        <p:spPr>
          <a:xfrm>
            <a:off x="2789280" y="5430600"/>
            <a:ext cx="452952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600"/>
              </a:lnSpc>
            </a:pPr>
            <a:r>
              <a:rPr b="0" lang="fr-FR" sz="3600" spc="-1" strike="noStrike">
                <a:solidFill>
                  <a:srgbClr val="271905"/>
                </a:solidFill>
                <a:latin typeface="Bodoni FLF Italics"/>
              </a:rPr>
              <a:t>Les avantages et les Inconvénients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81" name="CustomShape 28"/>
          <p:cNvSpPr/>
          <p:nvPr/>
        </p:nvSpPr>
        <p:spPr>
          <a:xfrm>
            <a:off x="10747800" y="5675040"/>
            <a:ext cx="45295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600"/>
              </a:lnSpc>
            </a:pPr>
            <a:r>
              <a:rPr b="0" lang="fr-FR" sz="3600" spc="-1" strike="noStrike">
                <a:solidFill>
                  <a:srgbClr val="271905"/>
                </a:solidFill>
                <a:latin typeface="Bodoni FLF Italics"/>
              </a:rPr>
              <a:t>Domaines d'application</a:t>
            </a:r>
            <a:endParaRPr b="0" lang="fr-FR" sz="3600" spc="-1" strike="noStrike">
              <a:latin typeface="Arial"/>
            </a:endParaRPr>
          </a:p>
        </p:txBody>
      </p:sp>
      <p:grpSp>
        <p:nvGrpSpPr>
          <p:cNvPr id="82" name="Group 29"/>
          <p:cNvGrpSpPr/>
          <p:nvPr/>
        </p:nvGrpSpPr>
        <p:grpSpPr>
          <a:xfrm>
            <a:off x="10560600" y="5138640"/>
            <a:ext cx="4904280" cy="1313280"/>
            <a:chOff x="10560600" y="5138640"/>
            <a:chExt cx="4904280" cy="1313280"/>
          </a:xfrm>
        </p:grpSpPr>
        <p:sp>
          <p:nvSpPr>
            <p:cNvPr id="83" name="CustomShape 30"/>
            <p:cNvSpPr/>
            <p:nvPr/>
          </p:nvSpPr>
          <p:spPr>
            <a:xfrm>
              <a:off x="10560600" y="5319360"/>
              <a:ext cx="4904280" cy="1132200"/>
            </a:xfrm>
            <a:custGeom>
              <a:avLst/>
              <a:gdLst/>
              <a:ahLst/>
              <a:rect l="l" t="t" r="r" b="b"/>
              <a:pathLst>
                <a:path w="1291798" h="298321">
                  <a:moveTo>
                    <a:pt x="0" y="0"/>
                  </a:moveTo>
                  <a:lnTo>
                    <a:pt x="1291798" y="0"/>
                  </a:lnTo>
                  <a:lnTo>
                    <a:pt x="1291798" y="298321"/>
                  </a:lnTo>
                  <a:lnTo>
                    <a:pt x="0" y="298321"/>
                  </a:lnTo>
                  <a:close/>
                </a:path>
              </a:pathLst>
            </a:custGeom>
            <a:noFill/>
            <a:ln w="38160">
              <a:solidFill>
                <a:srgbClr val="967d5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31"/>
            <p:cNvSpPr/>
            <p:nvPr/>
          </p:nvSpPr>
          <p:spPr>
            <a:xfrm>
              <a:off x="10560600" y="5138640"/>
              <a:ext cx="4904280" cy="1313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" name="Group 32"/>
          <p:cNvGrpSpPr/>
          <p:nvPr/>
        </p:nvGrpSpPr>
        <p:grpSpPr>
          <a:xfrm>
            <a:off x="2601720" y="6966720"/>
            <a:ext cx="4904280" cy="1313280"/>
            <a:chOff x="2601720" y="6966720"/>
            <a:chExt cx="4904280" cy="1313280"/>
          </a:xfrm>
        </p:grpSpPr>
        <p:sp>
          <p:nvSpPr>
            <p:cNvPr id="86" name="CustomShape 33"/>
            <p:cNvSpPr/>
            <p:nvPr/>
          </p:nvSpPr>
          <p:spPr>
            <a:xfrm>
              <a:off x="2601720" y="7147440"/>
              <a:ext cx="4904280" cy="1132200"/>
            </a:xfrm>
            <a:custGeom>
              <a:avLst/>
              <a:gdLst/>
              <a:ahLst/>
              <a:rect l="l" t="t" r="r" b="b"/>
              <a:pathLst>
                <a:path w="1291798" h="298321">
                  <a:moveTo>
                    <a:pt x="0" y="0"/>
                  </a:moveTo>
                  <a:lnTo>
                    <a:pt x="1291798" y="0"/>
                  </a:lnTo>
                  <a:lnTo>
                    <a:pt x="1291798" y="298321"/>
                  </a:lnTo>
                  <a:lnTo>
                    <a:pt x="0" y="298321"/>
                  </a:lnTo>
                  <a:close/>
                </a:path>
              </a:pathLst>
            </a:custGeom>
            <a:noFill/>
            <a:ln w="38160">
              <a:solidFill>
                <a:srgbClr val="967d5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34"/>
            <p:cNvSpPr/>
            <p:nvPr/>
          </p:nvSpPr>
          <p:spPr>
            <a:xfrm>
              <a:off x="2601720" y="6966720"/>
              <a:ext cx="4904280" cy="1313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8" name="CustomShape 35"/>
          <p:cNvSpPr/>
          <p:nvPr/>
        </p:nvSpPr>
        <p:spPr>
          <a:xfrm>
            <a:off x="2601720" y="7258680"/>
            <a:ext cx="452952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600"/>
              </a:lnSpc>
            </a:pPr>
            <a:r>
              <a:rPr b="0" lang="fr-FR" sz="3600" spc="-1" strike="noStrike">
                <a:solidFill>
                  <a:srgbClr val="271905"/>
                </a:solidFill>
                <a:latin typeface="Bodoni FLF Italics"/>
              </a:rPr>
              <a:t>Etude d'un cas particulier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89" name="CustomShape 36"/>
          <p:cNvSpPr/>
          <p:nvPr/>
        </p:nvSpPr>
        <p:spPr>
          <a:xfrm>
            <a:off x="10766880" y="7500960"/>
            <a:ext cx="45295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600"/>
              </a:lnSpc>
            </a:pPr>
            <a:r>
              <a:rPr b="0" lang="fr-FR" sz="3600" spc="-1" strike="noStrike">
                <a:solidFill>
                  <a:srgbClr val="271905"/>
                </a:solidFill>
                <a:latin typeface="Bodoni FLF Italics"/>
              </a:rPr>
              <a:t>Conclusion</a:t>
            </a:r>
            <a:endParaRPr b="0" lang="fr-FR" sz="3600" spc="-1" strike="noStrike">
              <a:latin typeface="Arial"/>
            </a:endParaRPr>
          </a:p>
        </p:txBody>
      </p:sp>
      <p:grpSp>
        <p:nvGrpSpPr>
          <p:cNvPr id="90" name="Group 37"/>
          <p:cNvGrpSpPr/>
          <p:nvPr/>
        </p:nvGrpSpPr>
        <p:grpSpPr>
          <a:xfrm>
            <a:off x="10579320" y="6966720"/>
            <a:ext cx="4904280" cy="1313280"/>
            <a:chOff x="10579320" y="6966720"/>
            <a:chExt cx="4904280" cy="1313280"/>
          </a:xfrm>
        </p:grpSpPr>
        <p:sp>
          <p:nvSpPr>
            <p:cNvPr id="91" name="CustomShape 38"/>
            <p:cNvSpPr/>
            <p:nvPr/>
          </p:nvSpPr>
          <p:spPr>
            <a:xfrm>
              <a:off x="10579320" y="7147440"/>
              <a:ext cx="4904280" cy="1132200"/>
            </a:xfrm>
            <a:custGeom>
              <a:avLst/>
              <a:gdLst/>
              <a:ahLst/>
              <a:rect l="l" t="t" r="r" b="b"/>
              <a:pathLst>
                <a:path w="1291798" h="298321">
                  <a:moveTo>
                    <a:pt x="0" y="0"/>
                  </a:moveTo>
                  <a:lnTo>
                    <a:pt x="1291798" y="0"/>
                  </a:lnTo>
                  <a:lnTo>
                    <a:pt x="1291798" y="298321"/>
                  </a:lnTo>
                  <a:lnTo>
                    <a:pt x="0" y="298321"/>
                  </a:lnTo>
                  <a:close/>
                </a:path>
              </a:pathLst>
            </a:custGeom>
            <a:noFill/>
            <a:ln w="38160">
              <a:solidFill>
                <a:srgbClr val="967d5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39"/>
            <p:cNvSpPr/>
            <p:nvPr/>
          </p:nvSpPr>
          <p:spPr>
            <a:xfrm>
              <a:off x="10579320" y="6966720"/>
              <a:ext cx="4904280" cy="1313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 spd="slow">
    <p:push dir="u"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 rot="16200000">
            <a:off x="4000320" y="-3999960"/>
            <a:ext cx="10286640" cy="18287640"/>
          </a:xfrm>
          <a:custGeom>
            <a:avLst/>
            <a:gdLst/>
            <a:ah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1"/>
            <a:stretch>
              <a:fillRect l="-532310" t="0" r="-53231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78" name="Group 2"/>
          <p:cNvGrpSpPr/>
          <p:nvPr/>
        </p:nvGrpSpPr>
        <p:grpSpPr>
          <a:xfrm>
            <a:off x="2944800" y="3503160"/>
            <a:ext cx="2036880" cy="2036880"/>
            <a:chOff x="2944800" y="3503160"/>
            <a:chExt cx="2036880" cy="2036880"/>
          </a:xfrm>
        </p:grpSpPr>
        <p:sp>
          <p:nvSpPr>
            <p:cNvPr id="479" name="CustomShape 3"/>
            <p:cNvSpPr/>
            <p:nvPr/>
          </p:nvSpPr>
          <p:spPr>
            <a:xfrm>
              <a:off x="2944800" y="3503160"/>
              <a:ext cx="2036880" cy="20368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114005" y="0"/>
                  </a:moveTo>
                  <a:lnTo>
                    <a:pt x="698795" y="0"/>
                  </a:lnTo>
                  <a:cubicBezTo>
                    <a:pt x="761758" y="0"/>
                    <a:pt x="812800" y="51042"/>
                    <a:pt x="812800" y="114005"/>
                  </a:cubicBezTo>
                  <a:lnTo>
                    <a:pt x="812800" y="698795"/>
                  </a:lnTo>
                  <a:cubicBezTo>
                    <a:pt x="812800" y="761758"/>
                    <a:pt x="761758" y="812800"/>
                    <a:pt x="698795" y="812800"/>
                  </a:cubicBezTo>
                  <a:lnTo>
                    <a:pt x="114005" y="812800"/>
                  </a:lnTo>
                  <a:cubicBezTo>
                    <a:pt x="51042" y="812800"/>
                    <a:pt x="0" y="761758"/>
                    <a:pt x="0" y="698795"/>
                  </a:cubicBezTo>
                  <a:lnTo>
                    <a:pt x="0" y="114005"/>
                  </a:lnTo>
                  <a:cubicBezTo>
                    <a:pt x="0" y="51042"/>
                    <a:pt x="51042" y="0"/>
                    <a:pt x="114005" y="0"/>
                  </a:cubicBezTo>
                  <a:close/>
                </a:path>
              </a:pathLst>
            </a:custGeom>
            <a:solidFill>
              <a:srgbClr val="b8cdd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CustomShape 4"/>
            <p:cNvSpPr/>
            <p:nvPr/>
          </p:nvSpPr>
          <p:spPr>
            <a:xfrm>
              <a:off x="2944800" y="3789720"/>
              <a:ext cx="2036880" cy="1750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7724"/>
                </a:lnSpc>
              </a:pPr>
              <a:r>
                <a:rPr b="0" lang="fr-FR" sz="7500" spc="531" strike="noStrike">
                  <a:solidFill>
                    <a:srgbClr val="ffffff"/>
                  </a:solidFill>
                  <a:latin typeface="Montserrat Classic Bold"/>
                </a:rPr>
                <a:t>01</a:t>
              </a:r>
              <a:endParaRPr b="0" lang="fr-FR" sz="7500" spc="-1" strike="noStrike">
                <a:latin typeface="Arial"/>
              </a:endParaRPr>
            </a:p>
          </p:txBody>
        </p:sp>
      </p:grpSp>
      <p:sp>
        <p:nvSpPr>
          <p:cNvPr id="481" name="CustomShape 5"/>
          <p:cNvSpPr/>
          <p:nvPr/>
        </p:nvSpPr>
        <p:spPr>
          <a:xfrm>
            <a:off x="1791000" y="5743800"/>
            <a:ext cx="4344480" cy="10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4139"/>
              </a:lnSpc>
            </a:pPr>
            <a:r>
              <a:rPr b="0" lang="fr-FR" sz="2729" spc="86" strike="noStrike">
                <a:solidFill>
                  <a:srgbClr val="000000"/>
                </a:solidFill>
                <a:latin typeface="Montserrat"/>
              </a:rPr>
              <a:t>Dépendance aux carburants fossiles </a:t>
            </a:r>
            <a:endParaRPr b="0" lang="fr-FR" sz="2729" spc="-1" strike="noStrike">
              <a:latin typeface="Arial"/>
            </a:endParaRPr>
          </a:p>
        </p:txBody>
      </p:sp>
      <p:grpSp>
        <p:nvGrpSpPr>
          <p:cNvPr id="482" name="Group 6"/>
          <p:cNvGrpSpPr/>
          <p:nvPr/>
        </p:nvGrpSpPr>
        <p:grpSpPr>
          <a:xfrm>
            <a:off x="8125560" y="3503160"/>
            <a:ext cx="2036880" cy="2036880"/>
            <a:chOff x="8125560" y="3503160"/>
            <a:chExt cx="2036880" cy="2036880"/>
          </a:xfrm>
        </p:grpSpPr>
        <p:sp>
          <p:nvSpPr>
            <p:cNvPr id="483" name="CustomShape 7"/>
            <p:cNvSpPr/>
            <p:nvPr/>
          </p:nvSpPr>
          <p:spPr>
            <a:xfrm>
              <a:off x="8125560" y="3503160"/>
              <a:ext cx="2036880" cy="20368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114005" y="0"/>
                  </a:moveTo>
                  <a:lnTo>
                    <a:pt x="698795" y="0"/>
                  </a:lnTo>
                  <a:cubicBezTo>
                    <a:pt x="761758" y="0"/>
                    <a:pt x="812800" y="51042"/>
                    <a:pt x="812800" y="114005"/>
                  </a:cubicBezTo>
                  <a:lnTo>
                    <a:pt x="812800" y="698795"/>
                  </a:lnTo>
                  <a:cubicBezTo>
                    <a:pt x="812800" y="761758"/>
                    <a:pt x="761758" y="812800"/>
                    <a:pt x="698795" y="812800"/>
                  </a:cubicBezTo>
                  <a:lnTo>
                    <a:pt x="114005" y="812800"/>
                  </a:lnTo>
                  <a:cubicBezTo>
                    <a:pt x="51042" y="812800"/>
                    <a:pt x="0" y="761758"/>
                    <a:pt x="0" y="698795"/>
                  </a:cubicBezTo>
                  <a:lnTo>
                    <a:pt x="0" y="114005"/>
                  </a:lnTo>
                  <a:cubicBezTo>
                    <a:pt x="0" y="51042"/>
                    <a:pt x="51042" y="0"/>
                    <a:pt x="114005" y="0"/>
                  </a:cubicBezTo>
                  <a:close/>
                </a:path>
              </a:pathLst>
            </a:custGeom>
            <a:solidFill>
              <a:srgbClr val="f7bb9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CustomShape 8"/>
            <p:cNvSpPr/>
            <p:nvPr/>
          </p:nvSpPr>
          <p:spPr>
            <a:xfrm>
              <a:off x="8125560" y="3789720"/>
              <a:ext cx="2036880" cy="1750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7724"/>
                </a:lnSpc>
              </a:pPr>
              <a:r>
                <a:rPr b="0" lang="fr-FR" sz="7500" spc="531" strike="noStrike">
                  <a:solidFill>
                    <a:srgbClr val="ffffff"/>
                  </a:solidFill>
                  <a:latin typeface="Montserrat Classic Bold"/>
                </a:rPr>
                <a:t>02</a:t>
              </a:r>
              <a:endParaRPr b="0" lang="fr-FR" sz="7500" spc="-1" strike="noStrike">
                <a:latin typeface="Arial"/>
              </a:endParaRPr>
            </a:p>
          </p:txBody>
        </p:sp>
      </p:grpSp>
      <p:grpSp>
        <p:nvGrpSpPr>
          <p:cNvPr id="485" name="Group 9"/>
          <p:cNvGrpSpPr/>
          <p:nvPr/>
        </p:nvGrpSpPr>
        <p:grpSpPr>
          <a:xfrm>
            <a:off x="13305960" y="3503160"/>
            <a:ext cx="2036880" cy="2036880"/>
            <a:chOff x="13305960" y="3503160"/>
            <a:chExt cx="2036880" cy="2036880"/>
          </a:xfrm>
        </p:grpSpPr>
        <p:sp>
          <p:nvSpPr>
            <p:cNvPr id="486" name="CustomShape 10"/>
            <p:cNvSpPr/>
            <p:nvPr/>
          </p:nvSpPr>
          <p:spPr>
            <a:xfrm>
              <a:off x="13305960" y="3503160"/>
              <a:ext cx="2036880" cy="20368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114005" y="0"/>
                  </a:moveTo>
                  <a:lnTo>
                    <a:pt x="698795" y="0"/>
                  </a:lnTo>
                  <a:cubicBezTo>
                    <a:pt x="761758" y="0"/>
                    <a:pt x="812800" y="51042"/>
                    <a:pt x="812800" y="114005"/>
                  </a:cubicBezTo>
                  <a:lnTo>
                    <a:pt x="812800" y="698795"/>
                  </a:lnTo>
                  <a:cubicBezTo>
                    <a:pt x="812800" y="761758"/>
                    <a:pt x="761758" y="812800"/>
                    <a:pt x="698795" y="812800"/>
                  </a:cubicBezTo>
                  <a:lnTo>
                    <a:pt x="114005" y="812800"/>
                  </a:lnTo>
                  <a:cubicBezTo>
                    <a:pt x="51042" y="812800"/>
                    <a:pt x="0" y="761758"/>
                    <a:pt x="0" y="698795"/>
                  </a:cubicBezTo>
                  <a:lnTo>
                    <a:pt x="0" y="114005"/>
                  </a:lnTo>
                  <a:cubicBezTo>
                    <a:pt x="0" y="51042"/>
                    <a:pt x="51042" y="0"/>
                    <a:pt x="114005" y="0"/>
                  </a:cubicBezTo>
                  <a:close/>
                </a:path>
              </a:pathLst>
            </a:custGeom>
            <a:solidFill>
              <a:srgbClr val="ffd2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11"/>
            <p:cNvSpPr/>
            <p:nvPr/>
          </p:nvSpPr>
          <p:spPr>
            <a:xfrm>
              <a:off x="13305960" y="3789720"/>
              <a:ext cx="2036880" cy="1750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7724"/>
                </a:lnSpc>
              </a:pPr>
              <a:r>
                <a:rPr b="0" lang="fr-FR" sz="7500" spc="531" strike="noStrike">
                  <a:solidFill>
                    <a:srgbClr val="ffffff"/>
                  </a:solidFill>
                  <a:latin typeface="Montserrat Classic Bold"/>
                </a:rPr>
                <a:t>03</a:t>
              </a:r>
              <a:endParaRPr b="0" lang="fr-FR" sz="7500" spc="-1" strike="noStrike">
                <a:latin typeface="Arial"/>
              </a:endParaRPr>
            </a:p>
          </p:txBody>
        </p:sp>
      </p:grpSp>
      <p:sp>
        <p:nvSpPr>
          <p:cNvPr id="488" name="CustomShape 12"/>
          <p:cNvSpPr/>
          <p:nvPr/>
        </p:nvSpPr>
        <p:spPr>
          <a:xfrm>
            <a:off x="7088760" y="5676120"/>
            <a:ext cx="5180400" cy="129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5114"/>
              </a:lnSpc>
            </a:pPr>
            <a:r>
              <a:rPr b="0" lang="fr-FR" sz="3370" spc="106" strike="noStrike">
                <a:solidFill>
                  <a:srgbClr val="000000"/>
                </a:solidFill>
                <a:latin typeface="Montserrat Medium"/>
              </a:rPr>
              <a:t>Problèmes de rappel et de qualité </a:t>
            </a:r>
            <a:endParaRPr b="0" lang="fr-FR" sz="3370" spc="-1" strike="noStrike">
              <a:latin typeface="Arial"/>
            </a:endParaRPr>
          </a:p>
        </p:txBody>
      </p:sp>
      <p:sp>
        <p:nvSpPr>
          <p:cNvPr id="489" name="CustomShape 13"/>
          <p:cNvSpPr/>
          <p:nvPr/>
        </p:nvSpPr>
        <p:spPr>
          <a:xfrm>
            <a:off x="11809800" y="5676120"/>
            <a:ext cx="5029560" cy="140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5533"/>
              </a:lnSpc>
            </a:pPr>
            <a:r>
              <a:rPr b="0" lang="fr-FR" sz="3640" spc="114" strike="noStrike">
                <a:solidFill>
                  <a:srgbClr val="000000"/>
                </a:solidFill>
                <a:latin typeface="Montserrat Medium"/>
              </a:rPr>
              <a:t>Dépendance aux cycles économiques  </a:t>
            </a:r>
            <a:endParaRPr b="0" lang="fr-FR" sz="3640" spc="-1" strike="noStrike">
              <a:latin typeface="Arial"/>
            </a:endParaRPr>
          </a:p>
        </p:txBody>
      </p:sp>
      <p:sp>
        <p:nvSpPr>
          <p:cNvPr id="490" name="CustomShape 14"/>
          <p:cNvSpPr/>
          <p:nvPr/>
        </p:nvSpPr>
        <p:spPr>
          <a:xfrm>
            <a:off x="2763720" y="665640"/>
            <a:ext cx="11568960" cy="130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0290"/>
              </a:lnSpc>
            </a:pPr>
            <a:r>
              <a:rPr b="0" lang="fr-FR" sz="7350" spc="-1" strike="noStrike">
                <a:solidFill>
                  <a:srgbClr val="000000"/>
                </a:solidFill>
                <a:latin typeface="arial"/>
              </a:rPr>
              <a:t>Les inconvénients de GMM </a:t>
            </a:r>
            <a:endParaRPr b="0" lang="fr-FR" sz="7350" spc="-1" strike="noStrike">
              <a:latin typeface="Arial"/>
            </a:endParaRPr>
          </a:p>
        </p:txBody>
      </p:sp>
      <p:grpSp>
        <p:nvGrpSpPr>
          <p:cNvPr id="491" name="Group 15"/>
          <p:cNvGrpSpPr/>
          <p:nvPr/>
        </p:nvGrpSpPr>
        <p:grpSpPr>
          <a:xfrm>
            <a:off x="12452760" y="8405280"/>
            <a:ext cx="4248720" cy="4248720"/>
            <a:chOff x="12452760" y="8405280"/>
            <a:chExt cx="4248720" cy="4248720"/>
          </a:xfrm>
        </p:grpSpPr>
        <p:sp>
          <p:nvSpPr>
            <p:cNvPr id="492" name="CustomShape 16"/>
            <p:cNvSpPr/>
            <p:nvPr/>
          </p:nvSpPr>
          <p:spPr>
            <a:xfrm>
              <a:off x="12452760" y="840528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CustomShape 17"/>
            <p:cNvSpPr/>
            <p:nvPr/>
          </p:nvSpPr>
          <p:spPr>
            <a:xfrm>
              <a:off x="12851280" y="855468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4" name="Group 18"/>
          <p:cNvGrpSpPr/>
          <p:nvPr/>
        </p:nvGrpSpPr>
        <p:grpSpPr>
          <a:xfrm>
            <a:off x="789480" y="-2038680"/>
            <a:ext cx="3066840" cy="3066840"/>
            <a:chOff x="789480" y="-2038680"/>
            <a:chExt cx="3066840" cy="3066840"/>
          </a:xfrm>
        </p:grpSpPr>
        <p:sp>
          <p:nvSpPr>
            <p:cNvPr id="495" name="CustomShape 19"/>
            <p:cNvSpPr/>
            <p:nvPr/>
          </p:nvSpPr>
          <p:spPr>
            <a:xfrm>
              <a:off x="789480" y="-203868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CustomShape 20"/>
            <p:cNvSpPr/>
            <p:nvPr/>
          </p:nvSpPr>
          <p:spPr>
            <a:xfrm>
              <a:off x="1077120" y="-19306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 spd="slow">
    <p:push dir="u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roup 1"/>
          <p:cNvGrpSpPr/>
          <p:nvPr/>
        </p:nvGrpSpPr>
        <p:grpSpPr>
          <a:xfrm>
            <a:off x="12452760" y="8405280"/>
            <a:ext cx="4248720" cy="4248720"/>
            <a:chOff x="12452760" y="8405280"/>
            <a:chExt cx="4248720" cy="4248720"/>
          </a:xfrm>
        </p:grpSpPr>
        <p:sp>
          <p:nvSpPr>
            <p:cNvPr id="498" name="CustomShape 2"/>
            <p:cNvSpPr/>
            <p:nvPr/>
          </p:nvSpPr>
          <p:spPr>
            <a:xfrm>
              <a:off x="12452760" y="840528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CustomShape 3"/>
            <p:cNvSpPr/>
            <p:nvPr/>
          </p:nvSpPr>
          <p:spPr>
            <a:xfrm>
              <a:off x="12851280" y="855468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0" name="Group 4"/>
          <p:cNvGrpSpPr/>
          <p:nvPr/>
        </p:nvGrpSpPr>
        <p:grpSpPr>
          <a:xfrm>
            <a:off x="789480" y="-2038680"/>
            <a:ext cx="3066840" cy="3066840"/>
            <a:chOff x="789480" y="-2038680"/>
            <a:chExt cx="3066840" cy="3066840"/>
          </a:xfrm>
        </p:grpSpPr>
        <p:sp>
          <p:nvSpPr>
            <p:cNvPr id="501" name="CustomShape 5"/>
            <p:cNvSpPr/>
            <p:nvPr/>
          </p:nvSpPr>
          <p:spPr>
            <a:xfrm>
              <a:off x="789480" y="-203868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CustomShape 6"/>
            <p:cNvSpPr/>
            <p:nvPr/>
          </p:nvSpPr>
          <p:spPr>
            <a:xfrm>
              <a:off x="1077120" y="-19306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3" name="CustomShape 7"/>
          <p:cNvSpPr/>
          <p:nvPr/>
        </p:nvSpPr>
        <p:spPr>
          <a:xfrm>
            <a:off x="3857040" y="1659960"/>
            <a:ext cx="9663480" cy="21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8640"/>
              </a:lnSpc>
            </a:pPr>
            <a:r>
              <a:rPr b="0" lang="fr-FR" sz="7200" spc="-1" strike="noStrike">
                <a:solidFill>
                  <a:srgbClr val="271905"/>
                </a:solidFill>
                <a:latin typeface="Bodoni FLF Italics"/>
              </a:rPr>
              <a:t>  </a:t>
            </a:r>
            <a:r>
              <a:rPr b="0" lang="fr-FR" sz="7200" spc="-1" strike="noStrike">
                <a:solidFill>
                  <a:srgbClr val="271905"/>
                </a:solidFill>
                <a:latin typeface="Bodoni FLF Italics"/>
              </a:rPr>
              <a:t>Champs d'Application des algorithmes  </a:t>
            </a:r>
            <a:endParaRPr b="0" lang="fr-FR" sz="7200" spc="-1" strike="noStrike">
              <a:latin typeface="Arial"/>
            </a:endParaRPr>
          </a:p>
        </p:txBody>
      </p:sp>
      <p:sp>
        <p:nvSpPr>
          <p:cNvPr id="504" name="CustomShape 8"/>
          <p:cNvSpPr/>
          <p:nvPr/>
        </p:nvSpPr>
        <p:spPr>
          <a:xfrm>
            <a:off x="862920" y="7191360"/>
            <a:ext cx="16561800" cy="3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2798"/>
              </a:lnSpc>
            </a:pPr>
            <a:r>
              <a:rPr b="0" lang="fr-FR" sz="2800" spc="-1" strike="noStrike">
                <a:solidFill>
                  <a:srgbClr val="271905"/>
                </a:solidFill>
                <a:latin typeface="Alice"/>
              </a:rPr>
              <a:t>....</a:t>
            </a:r>
            <a:endParaRPr b="0" lang="fr-FR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"/>
          <p:cNvSpPr/>
          <p:nvPr/>
        </p:nvSpPr>
        <p:spPr>
          <a:xfrm rot="16200000">
            <a:off x="4000320" y="-3999960"/>
            <a:ext cx="10286640" cy="18287640"/>
          </a:xfrm>
          <a:custGeom>
            <a:avLst/>
            <a:gdLst/>
            <a:ah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1"/>
            <a:stretch>
              <a:fillRect l="-532310" t="0" r="-53231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2"/>
          <p:cNvSpPr/>
          <p:nvPr/>
        </p:nvSpPr>
        <p:spPr>
          <a:xfrm>
            <a:off x="14141880" y="2683800"/>
            <a:ext cx="2646000" cy="2077200"/>
          </a:xfrm>
          <a:custGeom>
            <a:avLst/>
            <a:gdLst/>
            <a:ahLst/>
            <a:rect l="l" t="t" r="r" b="b"/>
            <a:pathLst>
              <a:path w="2646241" h="2077423">
                <a:moveTo>
                  <a:pt x="0" y="0"/>
                </a:moveTo>
                <a:lnTo>
                  <a:pt x="2646240" y="0"/>
                </a:lnTo>
                <a:lnTo>
                  <a:pt x="2646240" y="2077423"/>
                </a:lnTo>
                <a:lnTo>
                  <a:pt x="0" y="207742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3"/>
          <p:cNvSpPr/>
          <p:nvPr/>
        </p:nvSpPr>
        <p:spPr>
          <a:xfrm>
            <a:off x="4262760" y="4212360"/>
            <a:ext cx="3996360" cy="2740320"/>
          </a:xfrm>
          <a:custGeom>
            <a:avLst/>
            <a:gdLst/>
            <a:ahLst/>
            <a:rect l="l" t="t" r="r" b="b"/>
            <a:pathLst>
              <a:path w="3996898" h="2740730">
                <a:moveTo>
                  <a:pt x="0" y="0"/>
                </a:moveTo>
                <a:lnTo>
                  <a:pt x="3996898" y="0"/>
                </a:lnTo>
                <a:lnTo>
                  <a:pt x="3996898" y="2740730"/>
                </a:lnTo>
                <a:lnTo>
                  <a:pt x="0" y="27407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4"/>
          <p:cNvSpPr/>
          <p:nvPr/>
        </p:nvSpPr>
        <p:spPr>
          <a:xfrm>
            <a:off x="10312920" y="7349400"/>
            <a:ext cx="4451760" cy="2164320"/>
          </a:xfrm>
          <a:custGeom>
            <a:avLst/>
            <a:gdLst/>
            <a:ahLst/>
            <a:rect l="l" t="t" r="r" b="b"/>
            <a:pathLst>
              <a:path w="4451984" h="2164726">
                <a:moveTo>
                  <a:pt x="0" y="0"/>
                </a:moveTo>
                <a:lnTo>
                  <a:pt x="4451983" y="0"/>
                </a:lnTo>
                <a:lnTo>
                  <a:pt x="4451983" y="2164726"/>
                </a:lnTo>
                <a:lnTo>
                  <a:pt x="0" y="216472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5"/>
          <p:cNvSpPr/>
          <p:nvPr/>
        </p:nvSpPr>
        <p:spPr>
          <a:xfrm>
            <a:off x="3624480" y="510480"/>
            <a:ext cx="11038680" cy="441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1588"/>
              </a:lnSpc>
            </a:pPr>
            <a:r>
              <a:rPr b="0" lang="fr-FR" sz="8850" spc="-1" strike="noStrike">
                <a:solidFill>
                  <a:srgbClr val="404040"/>
                </a:solidFill>
                <a:latin typeface="Hibernate"/>
              </a:rPr>
              <a:t>CHAMPS D’APPLICATION  DE PCA</a:t>
            </a:r>
            <a:endParaRPr b="0" lang="fr-FR" sz="8850" spc="-1" strike="noStrike">
              <a:latin typeface="Arial"/>
            </a:endParaRPr>
          </a:p>
        </p:txBody>
      </p:sp>
      <p:sp>
        <p:nvSpPr>
          <p:cNvPr id="510" name="CustomShape 6"/>
          <p:cNvSpPr/>
          <p:nvPr/>
        </p:nvSpPr>
        <p:spPr>
          <a:xfrm>
            <a:off x="11077560" y="1477080"/>
            <a:ext cx="6308280" cy="84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676"/>
              </a:lnSpc>
            </a:pPr>
            <a:r>
              <a:rPr b="0" lang="fr-FR" sz="4770" spc="-1" strike="noStrike">
                <a:solidFill>
                  <a:srgbClr val="000000"/>
                </a:solidFill>
                <a:latin typeface="arial"/>
              </a:rPr>
              <a:t>Compression d'images </a:t>
            </a:r>
            <a:endParaRPr b="0" lang="fr-FR" sz="4770" spc="-1" strike="noStrike">
              <a:latin typeface="Arial"/>
            </a:endParaRPr>
          </a:p>
        </p:txBody>
      </p:sp>
      <p:sp>
        <p:nvSpPr>
          <p:cNvPr id="511" name="CustomShape 7"/>
          <p:cNvSpPr/>
          <p:nvPr/>
        </p:nvSpPr>
        <p:spPr>
          <a:xfrm>
            <a:off x="1497240" y="3216600"/>
            <a:ext cx="7011000" cy="90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7129"/>
              </a:lnSpc>
            </a:pPr>
            <a:r>
              <a:rPr b="0" lang="fr-FR" sz="5100" spc="-1" strike="noStrike">
                <a:solidFill>
                  <a:srgbClr val="000000"/>
                </a:solidFill>
                <a:latin typeface="arial"/>
              </a:rPr>
              <a:t>Reconnaissance faciale </a:t>
            </a:r>
            <a:endParaRPr b="0" lang="fr-FR" sz="5100" spc="-1" strike="noStrike">
              <a:latin typeface="Arial"/>
            </a:endParaRPr>
          </a:p>
        </p:txBody>
      </p:sp>
      <p:sp>
        <p:nvSpPr>
          <p:cNvPr id="512" name="CustomShape 8"/>
          <p:cNvSpPr/>
          <p:nvPr/>
        </p:nvSpPr>
        <p:spPr>
          <a:xfrm>
            <a:off x="8854560" y="6433200"/>
            <a:ext cx="6761880" cy="93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7390"/>
              </a:lnSpc>
            </a:pPr>
            <a:r>
              <a:rPr b="0" lang="fr-FR" sz="5279" spc="-1" strike="noStrike">
                <a:solidFill>
                  <a:srgbClr val="000000"/>
                </a:solidFill>
                <a:latin typeface="arial"/>
              </a:rPr>
              <a:t>Détection d'anomalies </a:t>
            </a:r>
            <a:endParaRPr b="0" lang="fr-FR" sz="5279" spc="-1" strike="noStrike">
              <a:latin typeface="Arial"/>
            </a:endParaRPr>
          </a:p>
        </p:txBody>
      </p:sp>
      <p:grpSp>
        <p:nvGrpSpPr>
          <p:cNvPr id="513" name="Group 9"/>
          <p:cNvGrpSpPr/>
          <p:nvPr/>
        </p:nvGrpSpPr>
        <p:grpSpPr>
          <a:xfrm>
            <a:off x="12539160" y="9258480"/>
            <a:ext cx="4248720" cy="4248720"/>
            <a:chOff x="12539160" y="9258480"/>
            <a:chExt cx="4248720" cy="4248720"/>
          </a:xfrm>
        </p:grpSpPr>
        <p:sp>
          <p:nvSpPr>
            <p:cNvPr id="514" name="CustomShape 10"/>
            <p:cNvSpPr/>
            <p:nvPr/>
          </p:nvSpPr>
          <p:spPr>
            <a:xfrm>
              <a:off x="12539160" y="925848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CustomShape 11"/>
            <p:cNvSpPr/>
            <p:nvPr/>
          </p:nvSpPr>
          <p:spPr>
            <a:xfrm>
              <a:off x="12937320" y="940752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16" name="Group 12"/>
          <p:cNvGrpSpPr/>
          <p:nvPr/>
        </p:nvGrpSpPr>
        <p:grpSpPr>
          <a:xfrm>
            <a:off x="789480" y="-2038680"/>
            <a:ext cx="3066840" cy="3066840"/>
            <a:chOff x="789480" y="-2038680"/>
            <a:chExt cx="3066840" cy="3066840"/>
          </a:xfrm>
        </p:grpSpPr>
        <p:sp>
          <p:nvSpPr>
            <p:cNvPr id="517" name="CustomShape 13"/>
            <p:cNvSpPr/>
            <p:nvPr/>
          </p:nvSpPr>
          <p:spPr>
            <a:xfrm>
              <a:off x="789480" y="-203868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14"/>
            <p:cNvSpPr/>
            <p:nvPr/>
          </p:nvSpPr>
          <p:spPr>
            <a:xfrm>
              <a:off x="1077120" y="-19306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 spd="slow">
    <p:push dir="u"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 rot="16200000">
            <a:off x="4000320" y="-3999960"/>
            <a:ext cx="10286640" cy="18287640"/>
          </a:xfrm>
          <a:custGeom>
            <a:avLst/>
            <a:gdLst/>
            <a:ah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1"/>
            <a:stretch>
              <a:fillRect l="-532310" t="0" r="-53231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2"/>
          <p:cNvSpPr/>
          <p:nvPr/>
        </p:nvSpPr>
        <p:spPr>
          <a:xfrm>
            <a:off x="3624480" y="510480"/>
            <a:ext cx="11038680" cy="441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1588"/>
              </a:lnSpc>
            </a:pPr>
            <a:r>
              <a:rPr b="0" lang="fr-FR" sz="8850" spc="-1" strike="noStrike">
                <a:solidFill>
                  <a:srgbClr val="404040"/>
                </a:solidFill>
                <a:latin typeface="Hibernate"/>
              </a:rPr>
              <a:t>CHAMPS D’APPLICATION  DE KNN</a:t>
            </a:r>
            <a:endParaRPr b="0" lang="fr-FR" sz="8850" spc="-1" strike="noStrike">
              <a:latin typeface="Arial"/>
            </a:endParaRPr>
          </a:p>
        </p:txBody>
      </p:sp>
      <p:grpSp>
        <p:nvGrpSpPr>
          <p:cNvPr id="521" name="Group 3"/>
          <p:cNvGrpSpPr/>
          <p:nvPr/>
        </p:nvGrpSpPr>
        <p:grpSpPr>
          <a:xfrm>
            <a:off x="12539160" y="9258480"/>
            <a:ext cx="4248720" cy="4248720"/>
            <a:chOff x="12539160" y="9258480"/>
            <a:chExt cx="4248720" cy="4248720"/>
          </a:xfrm>
        </p:grpSpPr>
        <p:sp>
          <p:nvSpPr>
            <p:cNvPr id="522" name="CustomShape 4"/>
            <p:cNvSpPr/>
            <p:nvPr/>
          </p:nvSpPr>
          <p:spPr>
            <a:xfrm>
              <a:off x="12539160" y="925848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5"/>
            <p:cNvSpPr/>
            <p:nvPr/>
          </p:nvSpPr>
          <p:spPr>
            <a:xfrm>
              <a:off x="12937320" y="940752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24" name="Group 6"/>
          <p:cNvGrpSpPr/>
          <p:nvPr/>
        </p:nvGrpSpPr>
        <p:grpSpPr>
          <a:xfrm>
            <a:off x="789480" y="-2038680"/>
            <a:ext cx="3066840" cy="3066840"/>
            <a:chOff x="789480" y="-2038680"/>
            <a:chExt cx="3066840" cy="3066840"/>
          </a:xfrm>
        </p:grpSpPr>
        <p:sp>
          <p:nvSpPr>
            <p:cNvPr id="525" name="CustomShape 7"/>
            <p:cNvSpPr/>
            <p:nvPr/>
          </p:nvSpPr>
          <p:spPr>
            <a:xfrm>
              <a:off x="789480" y="-203868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8"/>
            <p:cNvSpPr/>
            <p:nvPr/>
          </p:nvSpPr>
          <p:spPr>
            <a:xfrm>
              <a:off x="1077120" y="-19306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7" name="CustomShape 9"/>
          <p:cNvSpPr/>
          <p:nvPr/>
        </p:nvSpPr>
        <p:spPr>
          <a:xfrm>
            <a:off x="12539160" y="2861280"/>
            <a:ext cx="3959280" cy="2542320"/>
          </a:xfrm>
          <a:custGeom>
            <a:avLst/>
            <a:gdLst/>
            <a:ahLst/>
            <a:rect l="l" t="t" r="r" b="b"/>
            <a:pathLst>
              <a:path w="3959733" h="2542565">
                <a:moveTo>
                  <a:pt x="0" y="0"/>
                </a:moveTo>
                <a:lnTo>
                  <a:pt x="3959733" y="0"/>
                </a:lnTo>
                <a:lnTo>
                  <a:pt x="3959733" y="2542565"/>
                </a:lnTo>
                <a:lnTo>
                  <a:pt x="0" y="25425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0"/>
          <p:cNvSpPr/>
          <p:nvPr/>
        </p:nvSpPr>
        <p:spPr>
          <a:xfrm>
            <a:off x="10950480" y="1834920"/>
            <a:ext cx="6308280" cy="84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676"/>
              </a:lnSpc>
            </a:pPr>
            <a:r>
              <a:rPr b="0" lang="fr-FR" sz="4770" spc="-1" strike="noStrike">
                <a:solidFill>
                  <a:srgbClr val="000000"/>
                </a:solidFill>
                <a:latin typeface="arial"/>
              </a:rPr>
              <a:t>Classification d'images </a:t>
            </a:r>
            <a:endParaRPr b="0" lang="fr-FR" sz="4770" spc="-1" strike="noStrike">
              <a:latin typeface="Arial"/>
            </a:endParaRPr>
          </a:p>
        </p:txBody>
      </p:sp>
      <p:sp>
        <p:nvSpPr>
          <p:cNvPr id="529" name="CustomShape 11"/>
          <p:cNvSpPr/>
          <p:nvPr/>
        </p:nvSpPr>
        <p:spPr>
          <a:xfrm>
            <a:off x="755640" y="4255200"/>
            <a:ext cx="7996320" cy="90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7129"/>
              </a:lnSpc>
            </a:pPr>
            <a:r>
              <a:rPr b="0" lang="fr-FR" sz="5100" spc="-1" strike="noStrike">
                <a:solidFill>
                  <a:srgbClr val="000000"/>
                </a:solidFill>
                <a:latin typeface="arial"/>
              </a:rPr>
              <a:t>Recommandation d'images </a:t>
            </a:r>
            <a:endParaRPr b="0" lang="fr-FR" sz="5100" spc="-1" strike="noStrike">
              <a:latin typeface="Arial"/>
            </a:endParaRPr>
          </a:p>
        </p:txBody>
      </p:sp>
      <p:sp>
        <p:nvSpPr>
          <p:cNvPr id="530" name="CustomShape 12"/>
          <p:cNvSpPr/>
          <p:nvPr/>
        </p:nvSpPr>
        <p:spPr>
          <a:xfrm>
            <a:off x="8752320" y="6581880"/>
            <a:ext cx="5494680" cy="93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7390"/>
              </a:lnSpc>
            </a:pPr>
            <a:r>
              <a:rPr b="0" lang="fr-FR" sz="5279" spc="-1" strike="noStrike">
                <a:solidFill>
                  <a:srgbClr val="000000"/>
                </a:solidFill>
                <a:latin typeface="arial"/>
              </a:rPr>
              <a:t>Détection d'objets </a:t>
            </a:r>
            <a:endParaRPr b="0" lang="fr-FR" sz="5279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 rot="16200000">
            <a:off x="4000320" y="-3999960"/>
            <a:ext cx="10286640" cy="18287640"/>
          </a:xfrm>
          <a:custGeom>
            <a:avLst/>
            <a:gdLst/>
            <a:ah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1"/>
            <a:stretch>
              <a:fillRect l="-532310" t="0" r="-53231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2"/>
          <p:cNvSpPr/>
          <p:nvPr/>
        </p:nvSpPr>
        <p:spPr>
          <a:xfrm>
            <a:off x="3624480" y="510480"/>
            <a:ext cx="11038680" cy="441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1588"/>
              </a:lnSpc>
            </a:pPr>
            <a:r>
              <a:rPr b="0" lang="fr-FR" sz="8850" spc="-1" strike="noStrike">
                <a:solidFill>
                  <a:srgbClr val="404040"/>
                </a:solidFill>
                <a:latin typeface="Hibernate"/>
              </a:rPr>
              <a:t>CHAMPS D’APPLICATION  DE GMM</a:t>
            </a:r>
            <a:endParaRPr b="0" lang="fr-FR" sz="8850" spc="-1" strike="noStrike">
              <a:latin typeface="Arial"/>
            </a:endParaRPr>
          </a:p>
        </p:txBody>
      </p:sp>
      <p:grpSp>
        <p:nvGrpSpPr>
          <p:cNvPr id="533" name="Group 3"/>
          <p:cNvGrpSpPr/>
          <p:nvPr/>
        </p:nvGrpSpPr>
        <p:grpSpPr>
          <a:xfrm>
            <a:off x="12539160" y="9258480"/>
            <a:ext cx="4248720" cy="4248720"/>
            <a:chOff x="12539160" y="9258480"/>
            <a:chExt cx="4248720" cy="4248720"/>
          </a:xfrm>
        </p:grpSpPr>
        <p:sp>
          <p:nvSpPr>
            <p:cNvPr id="534" name="CustomShape 4"/>
            <p:cNvSpPr/>
            <p:nvPr/>
          </p:nvSpPr>
          <p:spPr>
            <a:xfrm>
              <a:off x="12539160" y="925848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CustomShape 5"/>
            <p:cNvSpPr/>
            <p:nvPr/>
          </p:nvSpPr>
          <p:spPr>
            <a:xfrm>
              <a:off x="12937320" y="940752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6" name="Group 6"/>
          <p:cNvGrpSpPr/>
          <p:nvPr/>
        </p:nvGrpSpPr>
        <p:grpSpPr>
          <a:xfrm>
            <a:off x="789480" y="-2038680"/>
            <a:ext cx="3066840" cy="3066840"/>
            <a:chOff x="789480" y="-2038680"/>
            <a:chExt cx="3066840" cy="3066840"/>
          </a:xfrm>
        </p:grpSpPr>
        <p:sp>
          <p:nvSpPr>
            <p:cNvPr id="537" name="CustomShape 7"/>
            <p:cNvSpPr/>
            <p:nvPr/>
          </p:nvSpPr>
          <p:spPr>
            <a:xfrm>
              <a:off x="789480" y="-203868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8"/>
            <p:cNvSpPr/>
            <p:nvPr/>
          </p:nvSpPr>
          <p:spPr>
            <a:xfrm>
              <a:off x="1077120" y="-19306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9" name="CustomShape 9"/>
          <p:cNvSpPr/>
          <p:nvPr/>
        </p:nvSpPr>
        <p:spPr>
          <a:xfrm>
            <a:off x="1739880" y="3112560"/>
            <a:ext cx="5300280" cy="3174840"/>
          </a:xfrm>
          <a:custGeom>
            <a:avLst/>
            <a:gdLst/>
            <a:ahLst/>
            <a:rect l="l" t="t" r="r" b="b"/>
            <a:pathLst>
              <a:path w="5300750" h="3175201">
                <a:moveTo>
                  <a:pt x="0" y="0"/>
                </a:moveTo>
                <a:lnTo>
                  <a:pt x="5300750" y="0"/>
                </a:lnTo>
                <a:lnTo>
                  <a:pt x="5300750" y="3175201"/>
                </a:lnTo>
                <a:lnTo>
                  <a:pt x="0" y="31752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10"/>
          <p:cNvSpPr/>
          <p:nvPr/>
        </p:nvSpPr>
        <p:spPr>
          <a:xfrm>
            <a:off x="1163520" y="2063520"/>
            <a:ext cx="6477840" cy="84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676"/>
              </a:lnSpc>
            </a:pPr>
            <a:r>
              <a:rPr b="0" lang="fr-FR" sz="4770" spc="-1" strike="noStrike">
                <a:solidFill>
                  <a:srgbClr val="000000"/>
                </a:solidFill>
                <a:latin typeface="arial"/>
              </a:rPr>
              <a:t>Segmentation d'images </a:t>
            </a:r>
            <a:endParaRPr b="0" lang="fr-FR" sz="4770" spc="-1" strike="noStrike">
              <a:latin typeface="Arial"/>
            </a:endParaRPr>
          </a:p>
        </p:txBody>
      </p:sp>
      <p:sp>
        <p:nvSpPr>
          <p:cNvPr id="541" name="CustomShape 11"/>
          <p:cNvSpPr/>
          <p:nvPr/>
        </p:nvSpPr>
        <p:spPr>
          <a:xfrm>
            <a:off x="7368480" y="5565240"/>
            <a:ext cx="9419040" cy="90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7129"/>
              </a:lnSpc>
            </a:pPr>
            <a:r>
              <a:rPr b="0" lang="fr-FR" sz="5100" spc="-1" strike="noStrike">
                <a:solidFill>
                  <a:srgbClr val="000000"/>
                </a:solidFill>
                <a:latin typeface="arial"/>
              </a:rPr>
              <a:t>Apprentissage par renforcement </a:t>
            </a:r>
            <a:endParaRPr b="0" lang="fr-FR" sz="5100" spc="-1" strike="noStrike">
              <a:latin typeface="Arial"/>
            </a:endParaRPr>
          </a:p>
        </p:txBody>
      </p:sp>
      <p:sp>
        <p:nvSpPr>
          <p:cNvPr id="542" name="CustomShape 12"/>
          <p:cNvSpPr/>
          <p:nvPr/>
        </p:nvSpPr>
        <p:spPr>
          <a:xfrm>
            <a:off x="3624480" y="7830360"/>
            <a:ext cx="9131400" cy="93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7390"/>
              </a:lnSpc>
            </a:pPr>
            <a:r>
              <a:rPr b="0" lang="fr-FR" sz="5279" spc="-1" strike="noStrike">
                <a:solidFill>
                  <a:srgbClr val="000000"/>
                </a:solidFill>
                <a:latin typeface="arial"/>
              </a:rPr>
              <a:t>Traitement du langage naturel </a:t>
            </a:r>
            <a:endParaRPr b="0" lang="fr-FR" sz="5279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roup 1"/>
          <p:cNvGrpSpPr/>
          <p:nvPr/>
        </p:nvGrpSpPr>
        <p:grpSpPr>
          <a:xfrm>
            <a:off x="12452760" y="8405280"/>
            <a:ext cx="4248720" cy="4248720"/>
            <a:chOff x="12452760" y="8405280"/>
            <a:chExt cx="4248720" cy="4248720"/>
          </a:xfrm>
        </p:grpSpPr>
        <p:sp>
          <p:nvSpPr>
            <p:cNvPr id="544" name="CustomShape 2"/>
            <p:cNvSpPr/>
            <p:nvPr/>
          </p:nvSpPr>
          <p:spPr>
            <a:xfrm>
              <a:off x="12452760" y="840528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CustomShape 3"/>
            <p:cNvSpPr/>
            <p:nvPr/>
          </p:nvSpPr>
          <p:spPr>
            <a:xfrm>
              <a:off x="12851280" y="855468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46" name="Group 4"/>
          <p:cNvGrpSpPr/>
          <p:nvPr/>
        </p:nvGrpSpPr>
        <p:grpSpPr>
          <a:xfrm>
            <a:off x="789480" y="-2038680"/>
            <a:ext cx="3066840" cy="3066840"/>
            <a:chOff x="789480" y="-2038680"/>
            <a:chExt cx="3066840" cy="3066840"/>
          </a:xfrm>
        </p:grpSpPr>
        <p:sp>
          <p:nvSpPr>
            <p:cNvPr id="547" name="CustomShape 5"/>
            <p:cNvSpPr/>
            <p:nvPr/>
          </p:nvSpPr>
          <p:spPr>
            <a:xfrm>
              <a:off x="789480" y="-203868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CustomShape 6"/>
            <p:cNvSpPr/>
            <p:nvPr/>
          </p:nvSpPr>
          <p:spPr>
            <a:xfrm>
              <a:off x="1077120" y="-19306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49" name="CustomShape 7"/>
          <p:cNvSpPr/>
          <p:nvPr/>
        </p:nvSpPr>
        <p:spPr>
          <a:xfrm>
            <a:off x="5500800" y="1811160"/>
            <a:ext cx="6951600" cy="7970040"/>
          </a:xfrm>
          <a:custGeom>
            <a:avLst/>
            <a:gdLst/>
            <a:ahLst/>
            <a:rect l="l" t="t" r="r" b="b"/>
            <a:pathLst>
              <a:path w="6951997" h="7970443">
                <a:moveTo>
                  <a:pt x="0" y="0"/>
                </a:moveTo>
                <a:lnTo>
                  <a:pt x="6951997" y="0"/>
                </a:lnTo>
                <a:lnTo>
                  <a:pt x="6951997" y="7970443"/>
                </a:lnTo>
                <a:lnTo>
                  <a:pt x="0" y="79704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8"/>
          <p:cNvSpPr/>
          <p:nvPr/>
        </p:nvSpPr>
        <p:spPr>
          <a:xfrm>
            <a:off x="3857040" y="423720"/>
            <a:ext cx="966348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8640"/>
              </a:lnSpc>
            </a:pPr>
            <a:r>
              <a:rPr b="0" lang="fr-FR" sz="7200" spc="-1" strike="noStrike">
                <a:solidFill>
                  <a:srgbClr val="271905"/>
                </a:solidFill>
                <a:latin typeface="Bodoni FLF Italics"/>
              </a:rPr>
              <a:t>  </a:t>
            </a:r>
            <a:r>
              <a:rPr b="0" lang="fr-FR" sz="7200" spc="-1" strike="noStrike">
                <a:solidFill>
                  <a:srgbClr val="271905"/>
                </a:solidFill>
                <a:latin typeface="Bodoni FLF Italics"/>
              </a:rPr>
              <a:t>Étude comparative  </a:t>
            </a:r>
            <a:endParaRPr b="0" lang="fr-FR" sz="72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roup 1"/>
          <p:cNvGrpSpPr/>
          <p:nvPr/>
        </p:nvGrpSpPr>
        <p:grpSpPr>
          <a:xfrm>
            <a:off x="12452760" y="8405280"/>
            <a:ext cx="4248720" cy="4248720"/>
            <a:chOff x="12452760" y="8405280"/>
            <a:chExt cx="4248720" cy="4248720"/>
          </a:xfrm>
        </p:grpSpPr>
        <p:sp>
          <p:nvSpPr>
            <p:cNvPr id="552" name="CustomShape 2"/>
            <p:cNvSpPr/>
            <p:nvPr/>
          </p:nvSpPr>
          <p:spPr>
            <a:xfrm>
              <a:off x="12452760" y="840528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CustomShape 3"/>
            <p:cNvSpPr/>
            <p:nvPr/>
          </p:nvSpPr>
          <p:spPr>
            <a:xfrm>
              <a:off x="12851280" y="855468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4" name="Group 4"/>
          <p:cNvGrpSpPr/>
          <p:nvPr/>
        </p:nvGrpSpPr>
        <p:grpSpPr>
          <a:xfrm>
            <a:off x="789480" y="-2038680"/>
            <a:ext cx="3066840" cy="3066840"/>
            <a:chOff x="789480" y="-2038680"/>
            <a:chExt cx="3066840" cy="3066840"/>
          </a:xfrm>
        </p:grpSpPr>
        <p:sp>
          <p:nvSpPr>
            <p:cNvPr id="555" name="CustomShape 5"/>
            <p:cNvSpPr/>
            <p:nvPr/>
          </p:nvSpPr>
          <p:spPr>
            <a:xfrm>
              <a:off x="789480" y="-203868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CustomShape 6"/>
            <p:cNvSpPr/>
            <p:nvPr/>
          </p:nvSpPr>
          <p:spPr>
            <a:xfrm>
              <a:off x="1077120" y="-19306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7" name="CustomShape 7"/>
          <p:cNvSpPr/>
          <p:nvPr/>
        </p:nvSpPr>
        <p:spPr>
          <a:xfrm>
            <a:off x="3857040" y="1659960"/>
            <a:ext cx="966348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8640"/>
              </a:lnSpc>
            </a:pPr>
            <a:r>
              <a:rPr b="0" lang="fr-FR" sz="7200" spc="-1" strike="noStrike">
                <a:solidFill>
                  <a:srgbClr val="271905"/>
                </a:solidFill>
                <a:latin typeface="Bodoni FLF Italics"/>
              </a:rPr>
              <a:t>  </a:t>
            </a:r>
            <a:r>
              <a:rPr b="0" lang="fr-FR" sz="7200" spc="-1" strike="noStrike">
                <a:solidFill>
                  <a:srgbClr val="271905"/>
                </a:solidFill>
                <a:latin typeface="Bodoni FLF Italics"/>
              </a:rPr>
              <a:t>Etude d’un cas   </a:t>
            </a:r>
            <a:endParaRPr b="0" lang="fr-FR" sz="7200" spc="-1" strike="noStrike">
              <a:latin typeface="Arial"/>
            </a:endParaRPr>
          </a:p>
        </p:txBody>
      </p:sp>
      <p:sp>
        <p:nvSpPr>
          <p:cNvPr id="558" name="CustomShape 8"/>
          <p:cNvSpPr/>
          <p:nvPr/>
        </p:nvSpPr>
        <p:spPr>
          <a:xfrm>
            <a:off x="862920" y="7191360"/>
            <a:ext cx="16561800" cy="3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2798"/>
              </a:lnSpc>
            </a:pPr>
            <a:r>
              <a:rPr b="0" lang="fr-FR" sz="2800" spc="-1" strike="noStrike">
                <a:solidFill>
                  <a:srgbClr val="271905"/>
                </a:solidFill>
                <a:latin typeface="Alice"/>
              </a:rPr>
              <a:t>....</a:t>
            </a:r>
            <a:endParaRPr b="0" lang="fr-FR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0" y="-288000"/>
            <a:ext cx="18287640" cy="1089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60" name="Group 2"/>
          <p:cNvGrpSpPr/>
          <p:nvPr/>
        </p:nvGrpSpPr>
        <p:grpSpPr>
          <a:xfrm>
            <a:off x="-1309320" y="-2081880"/>
            <a:ext cx="4272480" cy="4272480"/>
            <a:chOff x="-1309320" y="-2081880"/>
            <a:chExt cx="4272480" cy="4272480"/>
          </a:xfrm>
        </p:grpSpPr>
        <p:sp>
          <p:nvSpPr>
            <p:cNvPr id="561" name="CustomShape 3"/>
            <p:cNvSpPr/>
            <p:nvPr/>
          </p:nvSpPr>
          <p:spPr>
            <a:xfrm>
              <a:off x="-1309320" y="-2081880"/>
              <a:ext cx="4272480" cy="42724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CustomShape 4"/>
            <p:cNvSpPr/>
            <p:nvPr/>
          </p:nvSpPr>
          <p:spPr>
            <a:xfrm>
              <a:off x="-908640" y="-1881720"/>
              <a:ext cx="3471480" cy="3671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63" name="CustomShape 5"/>
          <p:cNvSpPr/>
          <p:nvPr/>
        </p:nvSpPr>
        <p:spPr>
          <a:xfrm>
            <a:off x="827280" y="2802240"/>
            <a:ext cx="12186360" cy="5667840"/>
          </a:xfrm>
          <a:custGeom>
            <a:avLst/>
            <a:gdLst/>
            <a:ahLst/>
            <a:rect l="l" t="t" r="r" b="b"/>
            <a:pathLst>
              <a:path w="12186772" h="5668182">
                <a:moveTo>
                  <a:pt x="0" y="0"/>
                </a:moveTo>
                <a:lnTo>
                  <a:pt x="12186772" y="0"/>
                </a:lnTo>
                <a:lnTo>
                  <a:pt x="12186772" y="5668182"/>
                </a:lnTo>
                <a:lnTo>
                  <a:pt x="0" y="56681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-1525" t="0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6"/>
          <p:cNvSpPr/>
          <p:nvPr/>
        </p:nvSpPr>
        <p:spPr>
          <a:xfrm>
            <a:off x="13230360" y="4397040"/>
            <a:ext cx="4028760" cy="3793680"/>
          </a:xfrm>
          <a:custGeom>
            <a:avLst/>
            <a:gdLst/>
            <a:ahLst/>
            <a:rect l="l" t="t" r="r" b="b"/>
            <a:pathLst>
              <a:path w="4028966" h="3794137">
                <a:moveTo>
                  <a:pt x="0" y="0"/>
                </a:moveTo>
                <a:lnTo>
                  <a:pt x="4028966" y="0"/>
                </a:lnTo>
                <a:lnTo>
                  <a:pt x="4028966" y="3794137"/>
                </a:lnTo>
                <a:lnTo>
                  <a:pt x="0" y="379413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 l="-892" t="0" r="-892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7"/>
          <p:cNvSpPr/>
          <p:nvPr/>
        </p:nvSpPr>
        <p:spPr>
          <a:xfrm>
            <a:off x="2963520" y="1044000"/>
            <a:ext cx="13958640" cy="109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595"/>
              </a:lnSpc>
            </a:pPr>
            <a:r>
              <a:rPr b="0" lang="fr-FR" sz="7159" spc="-1" strike="noStrike">
                <a:solidFill>
                  <a:srgbClr val="271905"/>
                </a:solidFill>
                <a:latin typeface="Bodoni FLF Italics"/>
              </a:rPr>
              <a:t>Prédiction des Bénéficiaires de l'Aide</a:t>
            </a:r>
            <a:endParaRPr b="0" lang="fr-FR" sz="7159" spc="-1" strike="noStrike">
              <a:latin typeface="Arial"/>
            </a:endParaRPr>
          </a:p>
        </p:txBody>
      </p:sp>
      <p:sp>
        <p:nvSpPr>
          <p:cNvPr id="566" name="CustomShape 8"/>
          <p:cNvSpPr/>
          <p:nvPr/>
        </p:nvSpPr>
        <p:spPr>
          <a:xfrm>
            <a:off x="1637640" y="8769960"/>
            <a:ext cx="15891480" cy="86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6803"/>
              </a:lnSpc>
            </a:pPr>
            <a:r>
              <a:rPr b="0" lang="fr-FR" sz="5670" spc="-1" strike="noStrike">
                <a:solidFill>
                  <a:srgbClr val="f90504"/>
                </a:solidFill>
                <a:latin typeface="Bodoni FLF Italics"/>
              </a:rPr>
              <a:t>Quels pays devraient recevoir des fonds et pourquoi ? </a:t>
            </a:r>
            <a:endParaRPr b="0" lang="fr-FR" sz="567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>
            <a:off x="-70200" y="0"/>
            <a:ext cx="18357840" cy="1041264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68" name="Group 2"/>
          <p:cNvGrpSpPr/>
          <p:nvPr/>
        </p:nvGrpSpPr>
        <p:grpSpPr>
          <a:xfrm>
            <a:off x="-1193760" y="-1837800"/>
            <a:ext cx="4311720" cy="4311720"/>
            <a:chOff x="-1193760" y="-1837800"/>
            <a:chExt cx="4311720" cy="4311720"/>
          </a:xfrm>
        </p:grpSpPr>
        <p:sp>
          <p:nvSpPr>
            <p:cNvPr id="569" name="CustomShape 3"/>
            <p:cNvSpPr/>
            <p:nvPr/>
          </p:nvSpPr>
          <p:spPr>
            <a:xfrm>
              <a:off x="-1193760" y="-1837800"/>
              <a:ext cx="4311720" cy="4311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CustomShape 4"/>
            <p:cNvSpPr/>
            <p:nvPr/>
          </p:nvSpPr>
          <p:spPr>
            <a:xfrm>
              <a:off x="-789480" y="-1686240"/>
              <a:ext cx="3503160" cy="3755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1" name="CustomShape 5"/>
          <p:cNvSpPr/>
          <p:nvPr/>
        </p:nvSpPr>
        <p:spPr>
          <a:xfrm>
            <a:off x="678600" y="5249880"/>
            <a:ext cx="16930440" cy="3664440"/>
          </a:xfrm>
          <a:custGeom>
            <a:avLst/>
            <a:gdLst/>
            <a:ahLst/>
            <a:rect l="l" t="t" r="r" b="b"/>
            <a:pathLst>
              <a:path w="16930818" h="3664772">
                <a:moveTo>
                  <a:pt x="0" y="0"/>
                </a:moveTo>
                <a:lnTo>
                  <a:pt x="16930818" y="0"/>
                </a:lnTo>
                <a:lnTo>
                  <a:pt x="16930818" y="3664773"/>
                </a:lnTo>
                <a:lnTo>
                  <a:pt x="0" y="366477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6"/>
          <p:cNvSpPr/>
          <p:nvPr/>
        </p:nvSpPr>
        <p:spPr>
          <a:xfrm>
            <a:off x="2753640" y="4827240"/>
            <a:ext cx="1455840" cy="977760"/>
          </a:xfrm>
          <a:custGeom>
            <a:avLst/>
            <a:gdLst/>
            <a:ahLst/>
            <a:rect l="l" t="t" r="r" b="b"/>
            <a:pathLst>
              <a:path w="1456192" h="978010">
                <a:moveTo>
                  <a:pt x="0" y="0"/>
                </a:moveTo>
                <a:lnTo>
                  <a:pt x="1456192" y="0"/>
                </a:lnTo>
                <a:lnTo>
                  <a:pt x="1456192" y="978010"/>
                </a:lnTo>
                <a:lnTo>
                  <a:pt x="0" y="9780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7"/>
          <p:cNvSpPr/>
          <p:nvPr/>
        </p:nvSpPr>
        <p:spPr>
          <a:xfrm>
            <a:off x="4209840" y="1317600"/>
            <a:ext cx="9797400" cy="110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74"/>
              </a:lnSpc>
            </a:pPr>
            <a:r>
              <a:rPr b="0" lang="fr-FR" sz="7230" spc="-1" strike="noStrike">
                <a:solidFill>
                  <a:srgbClr val="271905"/>
                </a:solidFill>
                <a:latin typeface="Bodoni FLF Italics"/>
              </a:rPr>
              <a:t>Visualisation des Données</a:t>
            </a:r>
            <a:endParaRPr b="0" lang="fr-FR" sz="7230" spc="-1" strike="noStrike">
              <a:latin typeface="Arial"/>
            </a:endParaRPr>
          </a:p>
        </p:txBody>
      </p:sp>
      <p:sp>
        <p:nvSpPr>
          <p:cNvPr id="574" name="CustomShape 8"/>
          <p:cNvSpPr/>
          <p:nvPr/>
        </p:nvSpPr>
        <p:spPr>
          <a:xfrm>
            <a:off x="4209840" y="4694400"/>
            <a:ext cx="1653840" cy="1110600"/>
          </a:xfrm>
          <a:custGeom>
            <a:avLst/>
            <a:gdLst/>
            <a:ahLst/>
            <a:rect l="l" t="t" r="r" b="b"/>
            <a:pathLst>
              <a:path w="1654059" h="1110902">
                <a:moveTo>
                  <a:pt x="0" y="0"/>
                </a:moveTo>
                <a:lnTo>
                  <a:pt x="1654058" y="0"/>
                </a:lnTo>
                <a:lnTo>
                  <a:pt x="1654058" y="1110901"/>
                </a:lnTo>
                <a:lnTo>
                  <a:pt x="0" y="11109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9"/>
          <p:cNvSpPr/>
          <p:nvPr/>
        </p:nvSpPr>
        <p:spPr>
          <a:xfrm>
            <a:off x="1582920" y="2731680"/>
            <a:ext cx="2341440" cy="11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4382"/>
              </a:lnSpc>
            </a:pPr>
            <a:r>
              <a:rPr b="0" lang="fr-FR" sz="3129" spc="-1" strike="noStrike">
                <a:solidFill>
                  <a:srgbClr val="000000"/>
                </a:solidFill>
                <a:latin typeface="arial"/>
              </a:rPr>
              <a:t>Nom du pays</a:t>
            </a:r>
            <a:endParaRPr b="0" lang="fr-FR" sz="3129" spc="-1" strike="noStrike">
              <a:latin typeface="Arial"/>
            </a:endParaRPr>
          </a:p>
        </p:txBody>
      </p:sp>
      <p:sp>
        <p:nvSpPr>
          <p:cNvPr id="576" name="CustomShape 10"/>
          <p:cNvSpPr/>
          <p:nvPr/>
        </p:nvSpPr>
        <p:spPr>
          <a:xfrm>
            <a:off x="5844600" y="2731680"/>
            <a:ext cx="11764440" cy="11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4382"/>
              </a:lnSpc>
            </a:pPr>
            <a:r>
              <a:rPr b="0" lang="fr-FR" sz="3129" spc="-1" strike="noStrike">
                <a:solidFill>
                  <a:srgbClr val="000000"/>
                </a:solidFill>
                <a:latin typeface="arial"/>
              </a:rPr>
              <a:t>Décès d'enfants de moins de 5 ans pour 1000 naissances vivantes</a:t>
            </a:r>
            <a:endParaRPr b="0" lang="fr-FR" sz="3129" spc="-1" strike="noStrike">
              <a:latin typeface="Arial"/>
            </a:endParaRPr>
          </a:p>
        </p:txBody>
      </p:sp>
      <p:sp>
        <p:nvSpPr>
          <p:cNvPr id="577" name="CustomShape 11"/>
          <p:cNvSpPr/>
          <p:nvPr/>
        </p:nvSpPr>
        <p:spPr>
          <a:xfrm flipH="1" rot="18007800">
            <a:off x="5864040" y="4060800"/>
            <a:ext cx="1775520" cy="501840"/>
          </a:xfrm>
          <a:custGeom>
            <a:avLst/>
            <a:gdLst/>
            <a:ahLst/>
            <a:rect l="l" t="t" r="r" b="b"/>
            <a:pathLst>
              <a:path w="1776375" h="501826">
                <a:moveTo>
                  <a:pt x="1776374" y="0"/>
                </a:moveTo>
                <a:lnTo>
                  <a:pt x="0" y="0"/>
                </a:lnTo>
                <a:lnTo>
                  <a:pt x="0" y="501826"/>
                </a:lnTo>
                <a:lnTo>
                  <a:pt x="1776374" y="501826"/>
                </a:lnTo>
                <a:lnTo>
                  <a:pt x="1776374" y="0"/>
                </a:lnTo>
                <a:close/>
              </a:path>
            </a:pathLst>
          </a:cu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12"/>
          <p:cNvSpPr/>
          <p:nvPr/>
        </p:nvSpPr>
        <p:spPr>
          <a:xfrm rot="4126200">
            <a:off x="1310400" y="3948120"/>
            <a:ext cx="1775880" cy="501480"/>
          </a:xfrm>
          <a:custGeom>
            <a:avLst/>
            <a:gdLst/>
            <a:ahLst/>
            <a:rect l="l" t="t" r="r" b="b"/>
            <a:pathLst>
              <a:path w="1776375" h="501826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-19080" y="3240"/>
            <a:ext cx="18281880" cy="1028340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80" name="Group 2"/>
          <p:cNvGrpSpPr/>
          <p:nvPr/>
        </p:nvGrpSpPr>
        <p:grpSpPr>
          <a:xfrm>
            <a:off x="-1112760" y="-1913040"/>
            <a:ext cx="4294080" cy="4294080"/>
            <a:chOff x="-1112760" y="-1913040"/>
            <a:chExt cx="4294080" cy="4294080"/>
          </a:xfrm>
        </p:grpSpPr>
        <p:sp>
          <p:nvSpPr>
            <p:cNvPr id="581" name="CustomShape 3"/>
            <p:cNvSpPr/>
            <p:nvPr/>
          </p:nvSpPr>
          <p:spPr>
            <a:xfrm>
              <a:off x="-1112760" y="-1913040"/>
              <a:ext cx="4294080" cy="42940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CustomShape 4"/>
            <p:cNvSpPr/>
            <p:nvPr/>
          </p:nvSpPr>
          <p:spPr>
            <a:xfrm>
              <a:off x="-710280" y="-1762200"/>
              <a:ext cx="3488760" cy="3740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83" name="CustomShape 5"/>
          <p:cNvSpPr/>
          <p:nvPr/>
        </p:nvSpPr>
        <p:spPr>
          <a:xfrm>
            <a:off x="1089000" y="5110920"/>
            <a:ext cx="16109640" cy="3486600"/>
          </a:xfrm>
          <a:custGeom>
            <a:avLst/>
            <a:gdLst/>
            <a:ahLst/>
            <a:rect l="l" t="t" r="r" b="b"/>
            <a:pathLst>
              <a:path w="16110104" h="3487124">
                <a:moveTo>
                  <a:pt x="0" y="0"/>
                </a:moveTo>
                <a:lnTo>
                  <a:pt x="16110104" y="0"/>
                </a:lnTo>
                <a:lnTo>
                  <a:pt x="16110104" y="3487124"/>
                </a:lnTo>
                <a:lnTo>
                  <a:pt x="0" y="34871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6"/>
          <p:cNvSpPr/>
          <p:nvPr/>
        </p:nvSpPr>
        <p:spPr>
          <a:xfrm>
            <a:off x="6278760" y="4683960"/>
            <a:ext cx="1449720" cy="973440"/>
          </a:xfrm>
          <a:custGeom>
            <a:avLst/>
            <a:gdLst/>
            <a:ahLst/>
            <a:rect l="l" t="t" r="r" b="b"/>
            <a:pathLst>
              <a:path w="1450153" h="973954">
                <a:moveTo>
                  <a:pt x="0" y="0"/>
                </a:moveTo>
                <a:lnTo>
                  <a:pt x="1450152" y="0"/>
                </a:lnTo>
                <a:lnTo>
                  <a:pt x="1450152" y="973954"/>
                </a:lnTo>
                <a:lnTo>
                  <a:pt x="0" y="9739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7"/>
          <p:cNvSpPr/>
          <p:nvPr/>
        </p:nvSpPr>
        <p:spPr>
          <a:xfrm>
            <a:off x="7728840" y="4853160"/>
            <a:ext cx="1197720" cy="804240"/>
          </a:xfrm>
          <a:custGeom>
            <a:avLst/>
            <a:gdLst/>
            <a:ahLst/>
            <a:rect l="l" t="t" r="r" b="b"/>
            <a:pathLst>
              <a:path w="1198122" h="804685">
                <a:moveTo>
                  <a:pt x="0" y="0"/>
                </a:moveTo>
                <a:lnTo>
                  <a:pt x="1198122" y="0"/>
                </a:lnTo>
                <a:lnTo>
                  <a:pt x="1198122" y="804685"/>
                </a:lnTo>
                <a:lnTo>
                  <a:pt x="0" y="8046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8"/>
          <p:cNvSpPr/>
          <p:nvPr/>
        </p:nvSpPr>
        <p:spPr>
          <a:xfrm>
            <a:off x="2921400" y="2503080"/>
            <a:ext cx="433692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4504"/>
              </a:lnSpc>
            </a:pPr>
            <a:r>
              <a:rPr b="0" lang="fr-FR" sz="3220" spc="-1" strike="noStrike">
                <a:solidFill>
                  <a:srgbClr val="000000"/>
                </a:solidFill>
                <a:latin typeface="arial"/>
              </a:rPr>
              <a:t>Exportations de biens </a:t>
            </a:r>
            <a:endParaRPr b="0" lang="fr-FR" sz="3220" spc="-1" strike="noStrike">
              <a:latin typeface="Arial"/>
            </a:endParaRPr>
          </a:p>
          <a:p>
            <a:pPr algn="ctr">
              <a:lnSpc>
                <a:spcPts val="4504"/>
              </a:lnSpc>
            </a:pPr>
            <a:r>
              <a:rPr b="0" lang="fr-FR" sz="3220" spc="-1" strike="noStrike">
                <a:solidFill>
                  <a:srgbClr val="000000"/>
                </a:solidFill>
                <a:latin typeface="arial"/>
              </a:rPr>
              <a:t>et services par habitant </a:t>
            </a:r>
            <a:endParaRPr b="0" lang="fr-FR" sz="3220" spc="-1" strike="noStrike">
              <a:latin typeface="Arial"/>
            </a:endParaRPr>
          </a:p>
        </p:txBody>
      </p:sp>
      <p:sp>
        <p:nvSpPr>
          <p:cNvPr id="587" name="CustomShape 9"/>
          <p:cNvSpPr/>
          <p:nvPr/>
        </p:nvSpPr>
        <p:spPr>
          <a:xfrm>
            <a:off x="8047440" y="2451240"/>
            <a:ext cx="4197960" cy="12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4785"/>
              </a:lnSpc>
            </a:pPr>
            <a:r>
              <a:rPr b="0" lang="fr-FR" sz="3420" spc="-1" strike="noStrike">
                <a:solidFill>
                  <a:srgbClr val="000000"/>
                </a:solidFill>
                <a:latin typeface="arial"/>
              </a:rPr>
              <a:t>Dépenses totales </a:t>
            </a:r>
            <a:endParaRPr b="0" lang="fr-FR" sz="3420" spc="-1" strike="noStrike">
              <a:latin typeface="Arial"/>
            </a:endParaRPr>
          </a:p>
          <a:p>
            <a:pPr algn="ctr">
              <a:lnSpc>
                <a:spcPts val="4785"/>
              </a:lnSpc>
            </a:pPr>
            <a:r>
              <a:rPr b="0" lang="fr-FR" sz="3420" spc="-1" strike="noStrike">
                <a:solidFill>
                  <a:srgbClr val="000000"/>
                </a:solidFill>
                <a:latin typeface="arial"/>
              </a:rPr>
              <a:t>de santé par habitant </a:t>
            </a:r>
            <a:endParaRPr b="0" lang="fr-FR" sz="3420" spc="-1" strike="noStrike">
              <a:latin typeface="Arial"/>
            </a:endParaRPr>
          </a:p>
        </p:txBody>
      </p:sp>
      <p:sp>
        <p:nvSpPr>
          <p:cNvPr id="588" name="CustomShape 10"/>
          <p:cNvSpPr/>
          <p:nvPr/>
        </p:nvSpPr>
        <p:spPr>
          <a:xfrm>
            <a:off x="4268520" y="1048320"/>
            <a:ext cx="9756720" cy="109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37"/>
              </a:lnSpc>
            </a:pPr>
            <a:r>
              <a:rPr b="0" lang="fr-FR" sz="7200" spc="-1" strike="noStrike">
                <a:solidFill>
                  <a:srgbClr val="271905"/>
                </a:solidFill>
                <a:latin typeface="Bodoni FLF Italics"/>
              </a:rPr>
              <a:t>Visualisation des Données</a:t>
            </a:r>
            <a:endParaRPr b="0" lang="fr-FR" sz="7200" spc="-1" strike="noStrike">
              <a:latin typeface="Arial"/>
            </a:endParaRPr>
          </a:p>
        </p:txBody>
      </p:sp>
      <p:sp>
        <p:nvSpPr>
          <p:cNvPr id="589" name="CustomShape 11"/>
          <p:cNvSpPr/>
          <p:nvPr/>
        </p:nvSpPr>
        <p:spPr>
          <a:xfrm rot="4126200">
            <a:off x="5288760" y="3952440"/>
            <a:ext cx="1217880" cy="343800"/>
          </a:xfrm>
          <a:custGeom>
            <a:avLst/>
            <a:gdLst/>
            <a:ahLst/>
            <a:rect l="l" t="t" r="r" b="b"/>
            <a:pathLst>
              <a:path w="1218133" h="344123">
                <a:moveTo>
                  <a:pt x="0" y="0"/>
                </a:moveTo>
                <a:lnTo>
                  <a:pt x="1218133" y="0"/>
                </a:lnTo>
                <a:lnTo>
                  <a:pt x="1218133" y="344122"/>
                </a:lnTo>
                <a:lnTo>
                  <a:pt x="0" y="3441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12"/>
          <p:cNvSpPr/>
          <p:nvPr/>
        </p:nvSpPr>
        <p:spPr>
          <a:xfrm flipH="1" rot="18007800">
            <a:off x="8067240" y="4065480"/>
            <a:ext cx="1147320" cy="324360"/>
          </a:xfrm>
          <a:custGeom>
            <a:avLst/>
            <a:gdLst/>
            <a:ahLst/>
            <a:rect l="l" t="t" r="r" b="b"/>
            <a:pathLst>
              <a:path w="1147659" h="324214">
                <a:moveTo>
                  <a:pt x="1147660" y="0"/>
                </a:moveTo>
                <a:lnTo>
                  <a:pt x="0" y="0"/>
                </a:lnTo>
                <a:lnTo>
                  <a:pt x="0" y="324214"/>
                </a:lnTo>
                <a:lnTo>
                  <a:pt x="1147660" y="324214"/>
                </a:lnTo>
                <a:lnTo>
                  <a:pt x="1147660" y="0"/>
                </a:lnTo>
                <a:close/>
              </a:path>
            </a:pathLst>
          </a:cu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13"/>
          <p:cNvSpPr/>
          <p:nvPr/>
        </p:nvSpPr>
        <p:spPr>
          <a:xfrm>
            <a:off x="8926920" y="4683960"/>
            <a:ext cx="1449720" cy="973440"/>
          </a:xfrm>
          <a:custGeom>
            <a:avLst/>
            <a:gdLst/>
            <a:ahLst/>
            <a:rect l="l" t="t" r="r" b="b"/>
            <a:pathLst>
              <a:path w="1450153" h="973954">
                <a:moveTo>
                  <a:pt x="0" y="0"/>
                </a:moveTo>
                <a:lnTo>
                  <a:pt x="1450153" y="0"/>
                </a:lnTo>
                <a:lnTo>
                  <a:pt x="1450153" y="973954"/>
                </a:lnTo>
                <a:lnTo>
                  <a:pt x="0" y="9739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14"/>
          <p:cNvSpPr/>
          <p:nvPr/>
        </p:nvSpPr>
        <p:spPr>
          <a:xfrm>
            <a:off x="11577240" y="3654000"/>
            <a:ext cx="4606920" cy="12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4785"/>
              </a:lnSpc>
            </a:pPr>
            <a:r>
              <a:rPr b="0" lang="fr-FR" sz="3420" spc="-1" strike="noStrike">
                <a:solidFill>
                  <a:srgbClr val="000000"/>
                </a:solidFill>
                <a:latin typeface="arial"/>
              </a:rPr>
              <a:t>Importations de biens </a:t>
            </a:r>
            <a:endParaRPr b="0" lang="fr-FR" sz="3420" spc="-1" strike="noStrike">
              <a:latin typeface="Arial"/>
            </a:endParaRPr>
          </a:p>
          <a:p>
            <a:pPr algn="ctr">
              <a:lnSpc>
                <a:spcPts val="4785"/>
              </a:lnSpc>
            </a:pPr>
            <a:r>
              <a:rPr b="0" lang="fr-FR" sz="3420" spc="-1" strike="noStrike">
                <a:solidFill>
                  <a:srgbClr val="000000"/>
                </a:solidFill>
                <a:latin typeface="arial"/>
              </a:rPr>
              <a:t>et services par habitant </a:t>
            </a:r>
            <a:endParaRPr b="0" lang="fr-FR" sz="3420" spc="-1" strike="noStrike">
              <a:latin typeface="Arial"/>
            </a:endParaRPr>
          </a:p>
        </p:txBody>
      </p:sp>
      <p:sp>
        <p:nvSpPr>
          <p:cNvPr id="593" name="CustomShape 15"/>
          <p:cNvSpPr/>
          <p:nvPr/>
        </p:nvSpPr>
        <p:spPr>
          <a:xfrm flipH="1" rot="19818000">
            <a:off x="10313640" y="4316040"/>
            <a:ext cx="1325520" cy="374040"/>
          </a:xfrm>
          <a:custGeom>
            <a:avLst/>
            <a:gdLst/>
            <a:ahLst/>
            <a:rect l="l" t="t" r="r" b="b"/>
            <a:pathLst>
              <a:path w="1325832" h="374548">
                <a:moveTo>
                  <a:pt x="1325832" y="0"/>
                </a:moveTo>
                <a:lnTo>
                  <a:pt x="0" y="0"/>
                </a:lnTo>
                <a:lnTo>
                  <a:pt x="0" y="374547"/>
                </a:lnTo>
                <a:lnTo>
                  <a:pt x="1325832" y="374547"/>
                </a:lnTo>
                <a:lnTo>
                  <a:pt x="1325832" y="0"/>
                </a:lnTo>
                <a:close/>
              </a:path>
            </a:pathLst>
          </a:cu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1"/>
          <p:cNvGrpSpPr/>
          <p:nvPr/>
        </p:nvGrpSpPr>
        <p:grpSpPr>
          <a:xfrm>
            <a:off x="12452760" y="8405280"/>
            <a:ext cx="4248720" cy="4248720"/>
            <a:chOff x="12452760" y="8405280"/>
            <a:chExt cx="4248720" cy="4248720"/>
          </a:xfrm>
        </p:grpSpPr>
        <p:sp>
          <p:nvSpPr>
            <p:cNvPr id="94" name="CustomShape 2"/>
            <p:cNvSpPr/>
            <p:nvPr/>
          </p:nvSpPr>
          <p:spPr>
            <a:xfrm>
              <a:off x="12452760" y="840528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CustomShape 3"/>
            <p:cNvSpPr/>
            <p:nvPr/>
          </p:nvSpPr>
          <p:spPr>
            <a:xfrm>
              <a:off x="12851280" y="855468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6" name="Group 4"/>
          <p:cNvGrpSpPr/>
          <p:nvPr/>
        </p:nvGrpSpPr>
        <p:grpSpPr>
          <a:xfrm>
            <a:off x="789480" y="-2038680"/>
            <a:ext cx="3066840" cy="3066840"/>
            <a:chOff x="789480" y="-2038680"/>
            <a:chExt cx="3066840" cy="3066840"/>
          </a:xfrm>
        </p:grpSpPr>
        <p:sp>
          <p:nvSpPr>
            <p:cNvPr id="97" name="CustomShape 5"/>
            <p:cNvSpPr/>
            <p:nvPr/>
          </p:nvSpPr>
          <p:spPr>
            <a:xfrm>
              <a:off x="789480" y="-203868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CustomShape 6"/>
            <p:cNvSpPr/>
            <p:nvPr/>
          </p:nvSpPr>
          <p:spPr>
            <a:xfrm>
              <a:off x="1077120" y="-19306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9" name="CustomShape 7"/>
          <p:cNvSpPr/>
          <p:nvPr/>
        </p:nvSpPr>
        <p:spPr>
          <a:xfrm>
            <a:off x="3857040" y="2097720"/>
            <a:ext cx="966348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8640"/>
              </a:lnSpc>
            </a:pPr>
            <a:r>
              <a:rPr b="0" lang="fr-FR" sz="7200" spc="-1" strike="noStrike">
                <a:solidFill>
                  <a:srgbClr val="271905"/>
                </a:solidFill>
                <a:latin typeface="Bodoni FLF Italics"/>
              </a:rPr>
              <a:t>Introduction</a:t>
            </a:r>
            <a:endParaRPr b="0" lang="fr-FR" sz="7200" spc="-1" strike="noStrike">
              <a:latin typeface="Arial"/>
            </a:endParaRPr>
          </a:p>
        </p:txBody>
      </p:sp>
      <p:sp>
        <p:nvSpPr>
          <p:cNvPr id="100" name="CustomShape 8"/>
          <p:cNvSpPr/>
          <p:nvPr/>
        </p:nvSpPr>
        <p:spPr>
          <a:xfrm>
            <a:off x="862920" y="7191360"/>
            <a:ext cx="16561800" cy="3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2798"/>
              </a:lnSpc>
            </a:pPr>
            <a:r>
              <a:rPr b="0" lang="fr-FR" sz="2800" spc="-1" strike="noStrike">
                <a:solidFill>
                  <a:srgbClr val="271905"/>
                </a:solidFill>
                <a:latin typeface="Alice"/>
              </a:rPr>
              <a:t>....</a:t>
            </a:r>
            <a:endParaRPr b="0" lang="fr-FR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ustomShape 1"/>
          <p:cNvSpPr/>
          <p:nvPr/>
        </p:nvSpPr>
        <p:spPr>
          <a:xfrm>
            <a:off x="2160" y="0"/>
            <a:ext cx="18285480" cy="1028664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95" name="Group 2"/>
          <p:cNvGrpSpPr/>
          <p:nvPr/>
        </p:nvGrpSpPr>
        <p:grpSpPr>
          <a:xfrm>
            <a:off x="-1109160" y="-1828440"/>
            <a:ext cx="4264200" cy="4264200"/>
            <a:chOff x="-1109160" y="-1828440"/>
            <a:chExt cx="4264200" cy="4264200"/>
          </a:xfrm>
        </p:grpSpPr>
        <p:sp>
          <p:nvSpPr>
            <p:cNvPr id="596" name="CustomShape 3"/>
            <p:cNvSpPr/>
            <p:nvPr/>
          </p:nvSpPr>
          <p:spPr>
            <a:xfrm>
              <a:off x="-1109160" y="-1828440"/>
              <a:ext cx="4264200" cy="426420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CustomShape 4"/>
            <p:cNvSpPr/>
            <p:nvPr/>
          </p:nvSpPr>
          <p:spPr>
            <a:xfrm>
              <a:off x="-709200" y="-1678320"/>
              <a:ext cx="3464640" cy="3714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98" name="CustomShape 5"/>
          <p:cNvSpPr/>
          <p:nvPr/>
        </p:nvSpPr>
        <p:spPr>
          <a:xfrm>
            <a:off x="670320" y="5110200"/>
            <a:ext cx="16947360" cy="3738960"/>
          </a:xfrm>
          <a:custGeom>
            <a:avLst/>
            <a:gdLst/>
            <a:ahLst/>
            <a:rect l="l" t="t" r="r" b="b"/>
            <a:pathLst>
              <a:path w="16947654" h="3739222">
                <a:moveTo>
                  <a:pt x="0" y="0"/>
                </a:moveTo>
                <a:lnTo>
                  <a:pt x="16947654" y="0"/>
                </a:lnTo>
                <a:lnTo>
                  <a:pt x="16947654" y="3739222"/>
                </a:lnTo>
                <a:lnTo>
                  <a:pt x="0" y="37392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-961" t="0" r="-961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6"/>
          <p:cNvSpPr/>
          <p:nvPr/>
        </p:nvSpPr>
        <p:spPr>
          <a:xfrm>
            <a:off x="10225440" y="4875120"/>
            <a:ext cx="1407960" cy="945360"/>
          </a:xfrm>
          <a:custGeom>
            <a:avLst/>
            <a:gdLst/>
            <a:ahLst/>
            <a:rect l="l" t="t" r="r" b="b"/>
            <a:pathLst>
              <a:path w="1408204" h="945780">
                <a:moveTo>
                  <a:pt x="0" y="0"/>
                </a:moveTo>
                <a:lnTo>
                  <a:pt x="1408204" y="0"/>
                </a:lnTo>
                <a:lnTo>
                  <a:pt x="1408204" y="945780"/>
                </a:lnTo>
                <a:lnTo>
                  <a:pt x="0" y="9457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7"/>
          <p:cNvSpPr/>
          <p:nvPr/>
        </p:nvSpPr>
        <p:spPr>
          <a:xfrm>
            <a:off x="5767200" y="2679840"/>
            <a:ext cx="472104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4612"/>
              </a:lnSpc>
            </a:pPr>
            <a:r>
              <a:rPr b="0" lang="fr-FR" sz="3300" spc="-1" strike="noStrike">
                <a:solidFill>
                  <a:srgbClr val="000000"/>
                </a:solidFill>
                <a:latin typeface="arial"/>
              </a:rPr>
              <a:t>Revenu net par personne</a:t>
            </a:r>
            <a:endParaRPr b="0" lang="fr-FR" sz="3300" spc="-1" strike="noStrike">
              <a:latin typeface="Arial"/>
            </a:endParaRPr>
          </a:p>
        </p:txBody>
      </p:sp>
      <p:sp>
        <p:nvSpPr>
          <p:cNvPr id="601" name="CustomShape 8"/>
          <p:cNvSpPr/>
          <p:nvPr/>
        </p:nvSpPr>
        <p:spPr>
          <a:xfrm>
            <a:off x="11689560" y="4875120"/>
            <a:ext cx="1407960" cy="945360"/>
          </a:xfrm>
          <a:custGeom>
            <a:avLst/>
            <a:gdLst/>
            <a:ahLst/>
            <a:rect l="l" t="t" r="r" b="b"/>
            <a:pathLst>
              <a:path w="1408204" h="945780">
                <a:moveTo>
                  <a:pt x="0" y="0"/>
                </a:moveTo>
                <a:lnTo>
                  <a:pt x="1408204" y="0"/>
                </a:lnTo>
                <a:lnTo>
                  <a:pt x="1408204" y="945780"/>
                </a:lnTo>
                <a:lnTo>
                  <a:pt x="0" y="9457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9"/>
          <p:cNvSpPr/>
          <p:nvPr/>
        </p:nvSpPr>
        <p:spPr>
          <a:xfrm>
            <a:off x="11137680" y="2638080"/>
            <a:ext cx="5696640" cy="11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4612"/>
              </a:lnSpc>
            </a:pPr>
            <a:r>
              <a:rPr b="0" lang="fr-FR" sz="3300" spc="-1" strike="noStrike">
                <a:solidFill>
                  <a:srgbClr val="000000"/>
                </a:solidFill>
                <a:latin typeface="arial"/>
              </a:rPr>
              <a:t>Mesure du taux de croissance </a:t>
            </a:r>
            <a:endParaRPr b="0" lang="fr-FR" sz="3300" spc="-1" strike="noStrike">
              <a:latin typeface="Arial"/>
            </a:endParaRPr>
          </a:p>
          <a:p>
            <a:pPr algn="ctr">
              <a:lnSpc>
                <a:spcPts val="4612"/>
              </a:lnSpc>
            </a:pPr>
            <a:r>
              <a:rPr b="0" lang="fr-FR" sz="3300" spc="-1" strike="noStrike">
                <a:solidFill>
                  <a:srgbClr val="000000"/>
                </a:solidFill>
                <a:latin typeface="arial"/>
              </a:rPr>
              <a:t>annuel du PIB total </a:t>
            </a:r>
            <a:endParaRPr b="0" lang="fr-FR" sz="3300" spc="-1" strike="noStrike">
              <a:latin typeface="Arial"/>
            </a:endParaRPr>
          </a:p>
        </p:txBody>
      </p:sp>
      <p:sp>
        <p:nvSpPr>
          <p:cNvPr id="603" name="CustomShape 10"/>
          <p:cNvSpPr/>
          <p:nvPr/>
        </p:nvSpPr>
        <p:spPr>
          <a:xfrm>
            <a:off x="4660920" y="752040"/>
            <a:ext cx="9689040" cy="108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578"/>
              </a:lnSpc>
            </a:pPr>
            <a:r>
              <a:rPr b="0" lang="fr-FR" sz="7150" spc="-1" strike="noStrike">
                <a:solidFill>
                  <a:srgbClr val="271905"/>
                </a:solidFill>
                <a:latin typeface="Bodoni FLF Italics"/>
              </a:rPr>
              <a:t>Visualisation des Données</a:t>
            </a:r>
            <a:endParaRPr b="0" lang="fr-FR" sz="7150" spc="-1" strike="noStrike">
              <a:latin typeface="Arial"/>
            </a:endParaRPr>
          </a:p>
        </p:txBody>
      </p:sp>
      <p:sp>
        <p:nvSpPr>
          <p:cNvPr id="604" name="CustomShape 11"/>
          <p:cNvSpPr/>
          <p:nvPr/>
        </p:nvSpPr>
        <p:spPr>
          <a:xfrm rot="4126200">
            <a:off x="8617320" y="3939840"/>
            <a:ext cx="1775880" cy="501480"/>
          </a:xfrm>
          <a:custGeom>
            <a:avLst/>
            <a:gdLst/>
            <a:ahLst/>
            <a:rect l="l" t="t" r="r" b="b"/>
            <a:pathLst>
              <a:path w="1776375" h="501826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12"/>
          <p:cNvSpPr/>
          <p:nvPr/>
        </p:nvSpPr>
        <p:spPr>
          <a:xfrm flipH="1" rot="18007800">
            <a:off x="12988800" y="4234320"/>
            <a:ext cx="1306440" cy="368640"/>
          </a:xfrm>
          <a:custGeom>
            <a:avLst/>
            <a:gdLst/>
            <a:ahLst/>
            <a:rect l="l" t="t" r="r" b="b"/>
            <a:pathLst>
              <a:path w="1306796" h="369170">
                <a:moveTo>
                  <a:pt x="1306796" y="0"/>
                </a:moveTo>
                <a:lnTo>
                  <a:pt x="0" y="0"/>
                </a:lnTo>
                <a:lnTo>
                  <a:pt x="0" y="369170"/>
                </a:lnTo>
                <a:lnTo>
                  <a:pt x="1306796" y="369170"/>
                </a:lnTo>
                <a:lnTo>
                  <a:pt x="1306796" y="0"/>
                </a:lnTo>
                <a:close/>
              </a:path>
            </a:pathLst>
          </a:cu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-31320" y="-129600"/>
            <a:ext cx="18518040" cy="1041624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07" name="Group 2"/>
          <p:cNvGrpSpPr/>
          <p:nvPr/>
        </p:nvGrpSpPr>
        <p:grpSpPr>
          <a:xfrm>
            <a:off x="-1164600" y="-2070720"/>
            <a:ext cx="4349520" cy="4349520"/>
            <a:chOff x="-1164600" y="-2070720"/>
            <a:chExt cx="4349520" cy="4349520"/>
          </a:xfrm>
        </p:grpSpPr>
        <p:sp>
          <p:nvSpPr>
            <p:cNvPr id="608" name="CustomShape 3"/>
            <p:cNvSpPr/>
            <p:nvPr/>
          </p:nvSpPr>
          <p:spPr>
            <a:xfrm>
              <a:off x="-1164600" y="-2070720"/>
              <a:ext cx="4349520" cy="43495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" name="CustomShape 4"/>
            <p:cNvSpPr/>
            <p:nvPr/>
          </p:nvSpPr>
          <p:spPr>
            <a:xfrm>
              <a:off x="-756720" y="-1917720"/>
              <a:ext cx="3533760" cy="378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0" name="CustomShape 5"/>
          <p:cNvSpPr/>
          <p:nvPr/>
        </p:nvSpPr>
        <p:spPr>
          <a:xfrm>
            <a:off x="1132560" y="4831560"/>
            <a:ext cx="16189920" cy="3504240"/>
          </a:xfrm>
          <a:custGeom>
            <a:avLst/>
            <a:gdLst/>
            <a:ahLst/>
            <a:rect l="l" t="t" r="r" b="b"/>
            <a:pathLst>
              <a:path w="16190400" h="3504504">
                <a:moveTo>
                  <a:pt x="0" y="0"/>
                </a:moveTo>
                <a:lnTo>
                  <a:pt x="16190400" y="0"/>
                </a:lnTo>
                <a:lnTo>
                  <a:pt x="16190400" y="3504504"/>
                </a:lnTo>
                <a:lnTo>
                  <a:pt x="0" y="35045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6"/>
          <p:cNvSpPr/>
          <p:nvPr/>
        </p:nvSpPr>
        <p:spPr>
          <a:xfrm>
            <a:off x="1820520" y="2193480"/>
            <a:ext cx="11145960" cy="179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703"/>
              </a:lnSpc>
            </a:pPr>
            <a:r>
              <a:rPr b="0" lang="fr-FR" sz="3359" spc="-1" strike="noStrike">
                <a:solidFill>
                  <a:srgbClr val="000000"/>
                </a:solidFill>
                <a:latin typeface="arial"/>
              </a:rPr>
              <a:t>ReveLe nombre moyen d'années qu'un nouveau-né vivrait </a:t>
            </a:r>
            <a:endParaRPr b="0" lang="fr-FR" sz="3359" spc="-1" strike="noStrike">
              <a:latin typeface="Arial"/>
            </a:endParaRPr>
          </a:p>
          <a:p>
            <a:pPr>
              <a:lnSpc>
                <a:spcPts val="4703"/>
              </a:lnSpc>
            </a:pPr>
            <a:r>
              <a:rPr b="0" lang="fr-FR" sz="3359" spc="-1" strike="noStrike">
                <a:solidFill>
                  <a:srgbClr val="000000"/>
                </a:solidFill>
                <a:latin typeface="arial"/>
              </a:rPr>
              <a:t>si les tendances de mortalité actuelles </a:t>
            </a:r>
            <a:endParaRPr b="0" lang="fr-FR" sz="3359" spc="-1" strike="noStrike">
              <a:latin typeface="Arial"/>
            </a:endParaRPr>
          </a:p>
          <a:p>
            <a:pPr>
              <a:lnSpc>
                <a:spcPts val="4703"/>
              </a:lnSpc>
            </a:pPr>
            <a:r>
              <a:rPr b="0" lang="fr-FR" sz="3359" spc="-1" strike="noStrike">
                <a:solidFill>
                  <a:srgbClr val="000000"/>
                </a:solidFill>
                <a:latin typeface="arial"/>
              </a:rPr>
              <a:t>devaient rester les mêmes nu net par personne</a:t>
            </a:r>
            <a:endParaRPr b="0" lang="fr-FR" sz="3359" spc="-1" strike="noStrike">
              <a:latin typeface="Arial"/>
            </a:endParaRPr>
          </a:p>
        </p:txBody>
      </p:sp>
      <p:sp>
        <p:nvSpPr>
          <p:cNvPr id="612" name="CustomShape 7"/>
          <p:cNvSpPr/>
          <p:nvPr/>
        </p:nvSpPr>
        <p:spPr>
          <a:xfrm>
            <a:off x="13269240" y="4596480"/>
            <a:ext cx="1436040" cy="964440"/>
          </a:xfrm>
          <a:custGeom>
            <a:avLst/>
            <a:gdLst/>
            <a:ahLst/>
            <a:rect l="l" t="t" r="r" b="b"/>
            <a:pathLst>
              <a:path w="1436382" h="964705">
                <a:moveTo>
                  <a:pt x="0" y="0"/>
                </a:moveTo>
                <a:lnTo>
                  <a:pt x="1436383" y="0"/>
                </a:lnTo>
                <a:lnTo>
                  <a:pt x="1436383" y="964705"/>
                </a:lnTo>
                <a:lnTo>
                  <a:pt x="0" y="96470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8"/>
          <p:cNvSpPr/>
          <p:nvPr/>
        </p:nvSpPr>
        <p:spPr>
          <a:xfrm>
            <a:off x="4286160" y="816840"/>
            <a:ext cx="9882720" cy="11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48"/>
              </a:lnSpc>
            </a:pPr>
            <a:r>
              <a:rPr b="0" lang="fr-FR" sz="7290" spc="-1" strike="noStrike">
                <a:solidFill>
                  <a:srgbClr val="271905"/>
                </a:solidFill>
                <a:latin typeface="Bodoni FLF Italics"/>
              </a:rPr>
              <a:t>Visualisation des Données</a:t>
            </a:r>
            <a:endParaRPr b="0" lang="fr-FR" sz="7290" spc="-1" strike="noStrike">
              <a:latin typeface="Arial"/>
            </a:endParaRPr>
          </a:p>
        </p:txBody>
      </p:sp>
      <p:sp>
        <p:nvSpPr>
          <p:cNvPr id="614" name="CustomShape 9"/>
          <p:cNvSpPr/>
          <p:nvPr/>
        </p:nvSpPr>
        <p:spPr>
          <a:xfrm rot="2908800">
            <a:off x="11825640" y="3661560"/>
            <a:ext cx="1775880" cy="501480"/>
          </a:xfrm>
          <a:custGeom>
            <a:avLst/>
            <a:gdLst/>
            <a:ahLst/>
            <a:rect l="l" t="t" r="r" b="b"/>
            <a:pathLst>
              <a:path w="1776375" h="501826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ustomShape 1"/>
          <p:cNvSpPr/>
          <p:nvPr/>
        </p:nvSpPr>
        <p:spPr>
          <a:xfrm>
            <a:off x="-78840" y="-652680"/>
            <a:ext cx="18366480" cy="1104732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16" name="Group 2"/>
          <p:cNvGrpSpPr/>
          <p:nvPr/>
        </p:nvGrpSpPr>
        <p:grpSpPr>
          <a:xfrm>
            <a:off x="-1202760" y="-1861200"/>
            <a:ext cx="4313880" cy="4313880"/>
            <a:chOff x="-1202760" y="-1861200"/>
            <a:chExt cx="4313880" cy="4313880"/>
          </a:xfrm>
        </p:grpSpPr>
        <p:sp>
          <p:nvSpPr>
            <p:cNvPr id="617" name="CustomShape 3"/>
            <p:cNvSpPr/>
            <p:nvPr/>
          </p:nvSpPr>
          <p:spPr>
            <a:xfrm>
              <a:off x="-1202760" y="-1861200"/>
              <a:ext cx="4313880" cy="43138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CustomShape 4"/>
            <p:cNvSpPr/>
            <p:nvPr/>
          </p:nvSpPr>
          <p:spPr>
            <a:xfrm>
              <a:off x="-798120" y="-1709640"/>
              <a:ext cx="3504960" cy="3757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9" name="CustomShape 5"/>
          <p:cNvSpPr/>
          <p:nvPr/>
        </p:nvSpPr>
        <p:spPr>
          <a:xfrm>
            <a:off x="1075680" y="4984200"/>
            <a:ext cx="16057440" cy="3475440"/>
          </a:xfrm>
          <a:custGeom>
            <a:avLst/>
            <a:gdLst/>
            <a:ahLst/>
            <a:rect l="l" t="t" r="r" b="b"/>
            <a:pathLst>
              <a:path w="16057722" h="3475785">
                <a:moveTo>
                  <a:pt x="0" y="0"/>
                </a:moveTo>
                <a:lnTo>
                  <a:pt x="16057722" y="0"/>
                </a:lnTo>
                <a:lnTo>
                  <a:pt x="16057722" y="3475785"/>
                </a:lnTo>
                <a:lnTo>
                  <a:pt x="0" y="34757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6"/>
          <p:cNvSpPr/>
          <p:nvPr/>
        </p:nvSpPr>
        <p:spPr>
          <a:xfrm>
            <a:off x="2787840" y="2314080"/>
            <a:ext cx="12396600" cy="177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666"/>
              </a:lnSpc>
            </a:pPr>
            <a:r>
              <a:rPr b="0" lang="fr-FR" sz="3329" spc="-1" strike="noStrike">
                <a:solidFill>
                  <a:srgbClr val="000000"/>
                </a:solidFill>
                <a:latin typeface="arial"/>
              </a:rPr>
              <a:t>Le nombre d'enfants qui naîtraient pour chaque femme </a:t>
            </a:r>
            <a:endParaRPr b="0" lang="fr-FR" sz="3329" spc="-1" strike="noStrike">
              <a:latin typeface="Arial"/>
            </a:endParaRPr>
          </a:p>
          <a:p>
            <a:pPr>
              <a:lnSpc>
                <a:spcPts val="4666"/>
              </a:lnSpc>
            </a:pPr>
            <a:r>
              <a:rPr b="0" lang="fr-FR" sz="3329" spc="-1" strike="noStrike">
                <a:solidFill>
                  <a:srgbClr val="000000"/>
                </a:solidFill>
                <a:latin typeface="arial"/>
              </a:rPr>
              <a:t>si les taux de fécondité par âge actuels devaient rester les mêmes</a:t>
            </a:r>
            <a:endParaRPr b="0" lang="fr-FR" sz="3329" spc="-1" strike="noStrike">
              <a:latin typeface="Arial"/>
            </a:endParaRPr>
          </a:p>
        </p:txBody>
      </p:sp>
      <p:sp>
        <p:nvSpPr>
          <p:cNvPr id="621" name="CustomShape 7"/>
          <p:cNvSpPr/>
          <p:nvPr/>
        </p:nvSpPr>
        <p:spPr>
          <a:xfrm>
            <a:off x="14603760" y="4724280"/>
            <a:ext cx="1424160" cy="956520"/>
          </a:xfrm>
          <a:custGeom>
            <a:avLst/>
            <a:gdLst/>
            <a:ahLst/>
            <a:rect l="l" t="t" r="r" b="b"/>
            <a:pathLst>
              <a:path w="1424611" h="956800">
                <a:moveTo>
                  <a:pt x="0" y="0"/>
                </a:moveTo>
                <a:lnTo>
                  <a:pt x="1424611" y="0"/>
                </a:lnTo>
                <a:lnTo>
                  <a:pt x="1424611" y="956799"/>
                </a:lnTo>
                <a:lnTo>
                  <a:pt x="0" y="95679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8"/>
          <p:cNvSpPr/>
          <p:nvPr/>
        </p:nvSpPr>
        <p:spPr>
          <a:xfrm>
            <a:off x="4203360" y="842400"/>
            <a:ext cx="9801720" cy="110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77"/>
              </a:lnSpc>
            </a:pPr>
            <a:r>
              <a:rPr b="0" lang="fr-FR" sz="7230" spc="-1" strike="noStrike">
                <a:solidFill>
                  <a:srgbClr val="271905"/>
                </a:solidFill>
                <a:latin typeface="Bodoni FLF Italics"/>
              </a:rPr>
              <a:t>Visualisation des Données</a:t>
            </a:r>
            <a:endParaRPr b="0" lang="fr-FR" sz="7230" spc="-1" strike="noStrike">
              <a:latin typeface="Arial"/>
            </a:endParaRPr>
          </a:p>
        </p:txBody>
      </p:sp>
      <p:sp>
        <p:nvSpPr>
          <p:cNvPr id="623" name="CustomShape 9"/>
          <p:cNvSpPr/>
          <p:nvPr/>
        </p:nvSpPr>
        <p:spPr>
          <a:xfrm rot="2908800">
            <a:off x="12938760" y="3901680"/>
            <a:ext cx="1775880" cy="501480"/>
          </a:xfrm>
          <a:custGeom>
            <a:avLst/>
            <a:gdLst/>
            <a:ah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"/>
          <p:cNvSpPr/>
          <p:nvPr/>
        </p:nvSpPr>
        <p:spPr>
          <a:xfrm>
            <a:off x="-678960" y="0"/>
            <a:ext cx="18966600" cy="1028664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25" name="Group 2"/>
          <p:cNvGrpSpPr/>
          <p:nvPr/>
        </p:nvGrpSpPr>
        <p:grpSpPr>
          <a:xfrm>
            <a:off x="-1079640" y="-1891800"/>
            <a:ext cx="4286520" cy="4286520"/>
            <a:chOff x="-1079640" y="-1891800"/>
            <a:chExt cx="4286520" cy="4286520"/>
          </a:xfrm>
        </p:grpSpPr>
        <p:sp>
          <p:nvSpPr>
            <p:cNvPr id="626" name="CustomShape 3"/>
            <p:cNvSpPr/>
            <p:nvPr/>
          </p:nvSpPr>
          <p:spPr>
            <a:xfrm>
              <a:off x="-1079640" y="-1891800"/>
              <a:ext cx="4286520" cy="42865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7" name="CustomShape 4"/>
            <p:cNvSpPr/>
            <p:nvPr/>
          </p:nvSpPr>
          <p:spPr>
            <a:xfrm>
              <a:off x="-677520" y="-1741320"/>
              <a:ext cx="3482640" cy="3733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28" name="CustomShape 5"/>
          <p:cNvSpPr/>
          <p:nvPr/>
        </p:nvSpPr>
        <p:spPr>
          <a:xfrm>
            <a:off x="1008720" y="4803840"/>
            <a:ext cx="16447680" cy="3560040"/>
          </a:xfrm>
          <a:custGeom>
            <a:avLst/>
            <a:gdLst/>
            <a:ahLst/>
            <a:rect l="l" t="t" r="r" b="b"/>
            <a:pathLst>
              <a:path w="16448025" h="3560269">
                <a:moveTo>
                  <a:pt x="0" y="0"/>
                </a:moveTo>
                <a:lnTo>
                  <a:pt x="16448024" y="0"/>
                </a:lnTo>
                <a:lnTo>
                  <a:pt x="16448024" y="3560269"/>
                </a:lnTo>
                <a:lnTo>
                  <a:pt x="0" y="3560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6"/>
          <p:cNvSpPr/>
          <p:nvPr/>
        </p:nvSpPr>
        <p:spPr>
          <a:xfrm>
            <a:off x="7127640" y="2309040"/>
            <a:ext cx="11160000" cy="117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635"/>
              </a:lnSpc>
            </a:pPr>
            <a:r>
              <a:rPr b="0" lang="fr-FR" sz="3309" spc="-1" strike="noStrike">
                <a:solidFill>
                  <a:srgbClr val="000000"/>
                </a:solidFill>
                <a:latin typeface="arial"/>
              </a:rPr>
              <a:t>Le PIB par habitant. Calculé comme le PIB total divisé par la population totale </a:t>
            </a:r>
            <a:endParaRPr b="0" lang="fr-FR" sz="3309" spc="-1" strike="noStrike">
              <a:latin typeface="Arial"/>
            </a:endParaRPr>
          </a:p>
        </p:txBody>
      </p:sp>
      <p:sp>
        <p:nvSpPr>
          <p:cNvPr id="630" name="CustomShape 7"/>
          <p:cNvSpPr/>
          <p:nvPr/>
        </p:nvSpPr>
        <p:spPr>
          <a:xfrm>
            <a:off x="16068600" y="4626000"/>
            <a:ext cx="1415160" cy="950400"/>
          </a:xfrm>
          <a:custGeom>
            <a:avLst/>
            <a:gdLst/>
            <a:ahLst/>
            <a:rect l="l" t="t" r="r" b="b"/>
            <a:pathLst>
              <a:path w="1415604" h="950750">
                <a:moveTo>
                  <a:pt x="0" y="0"/>
                </a:moveTo>
                <a:lnTo>
                  <a:pt x="1415603" y="0"/>
                </a:lnTo>
                <a:lnTo>
                  <a:pt x="1415603" y="950750"/>
                </a:lnTo>
                <a:lnTo>
                  <a:pt x="0" y="9507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8"/>
          <p:cNvSpPr/>
          <p:nvPr/>
        </p:nvSpPr>
        <p:spPr>
          <a:xfrm>
            <a:off x="4292640" y="819360"/>
            <a:ext cx="9739800" cy="10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23"/>
              </a:lnSpc>
            </a:pPr>
            <a:r>
              <a:rPr b="0" lang="fr-FR" sz="7190" spc="-1" strike="noStrike">
                <a:solidFill>
                  <a:srgbClr val="271905"/>
                </a:solidFill>
                <a:latin typeface="Bodoni FLF Italics"/>
              </a:rPr>
              <a:t>Visualisation des Données</a:t>
            </a:r>
            <a:endParaRPr b="0" lang="fr-FR" sz="7190" spc="-1" strike="noStrike">
              <a:latin typeface="Arial"/>
            </a:endParaRPr>
          </a:p>
        </p:txBody>
      </p:sp>
      <p:sp>
        <p:nvSpPr>
          <p:cNvPr id="632" name="CustomShape 9"/>
          <p:cNvSpPr/>
          <p:nvPr/>
        </p:nvSpPr>
        <p:spPr>
          <a:xfrm rot="2908800">
            <a:off x="14486040" y="3721320"/>
            <a:ext cx="1775880" cy="501480"/>
          </a:xfrm>
          <a:custGeom>
            <a:avLst/>
            <a:gdLst/>
            <a:ahLst/>
            <a:rect l="l" t="t" r="r" b="b"/>
            <a:pathLst>
              <a:path w="1776375" h="501826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ustomShape 1"/>
          <p:cNvSpPr/>
          <p:nvPr/>
        </p:nvSpPr>
        <p:spPr>
          <a:xfrm>
            <a:off x="-29520" y="0"/>
            <a:ext cx="19056600" cy="1028664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34" name="Group 2"/>
          <p:cNvGrpSpPr/>
          <p:nvPr/>
        </p:nvGrpSpPr>
        <p:grpSpPr>
          <a:xfrm>
            <a:off x="-1195560" y="-1793160"/>
            <a:ext cx="4475880" cy="4251600"/>
            <a:chOff x="-1195560" y="-1793160"/>
            <a:chExt cx="4475880" cy="4251600"/>
          </a:xfrm>
        </p:grpSpPr>
        <p:sp>
          <p:nvSpPr>
            <p:cNvPr id="635" name="CustomShape 3"/>
            <p:cNvSpPr/>
            <p:nvPr/>
          </p:nvSpPr>
          <p:spPr>
            <a:xfrm>
              <a:off x="-1195560" y="-1793160"/>
              <a:ext cx="4475880" cy="4251600"/>
            </a:xfrm>
            <a:custGeom>
              <a:avLst/>
              <a:gdLst/>
              <a:ahLst/>
              <a:rect l="l" t="t" r="r" b="b"/>
              <a:pathLst>
                <a:path w="855662" h="812800">
                  <a:moveTo>
                    <a:pt x="427831" y="0"/>
                  </a:moveTo>
                  <a:cubicBezTo>
                    <a:pt x="191546" y="0"/>
                    <a:pt x="0" y="181951"/>
                    <a:pt x="0" y="406400"/>
                  </a:cubicBezTo>
                  <a:cubicBezTo>
                    <a:pt x="0" y="630849"/>
                    <a:pt x="191546" y="812800"/>
                    <a:pt x="427831" y="812800"/>
                  </a:cubicBezTo>
                  <a:cubicBezTo>
                    <a:pt x="664115" y="812800"/>
                    <a:pt x="855662" y="630849"/>
                    <a:pt x="855662" y="406400"/>
                  </a:cubicBezTo>
                  <a:cubicBezTo>
                    <a:pt x="855662" y="181951"/>
                    <a:pt x="664115" y="0"/>
                    <a:pt x="427831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6" name="CustomShape 4"/>
            <p:cNvSpPr/>
            <p:nvPr/>
          </p:nvSpPr>
          <p:spPr>
            <a:xfrm>
              <a:off x="-776160" y="-1643760"/>
              <a:ext cx="3636720" cy="3703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7" name="CustomShape 5"/>
          <p:cNvSpPr/>
          <p:nvPr/>
        </p:nvSpPr>
        <p:spPr>
          <a:xfrm>
            <a:off x="1318680" y="2645280"/>
            <a:ext cx="16360200" cy="3102480"/>
          </a:xfrm>
          <a:custGeom>
            <a:avLst/>
            <a:gdLst/>
            <a:ahLst/>
            <a:rect l="l" t="t" r="r" b="b"/>
            <a:pathLst>
              <a:path w="16360566" h="3102971">
                <a:moveTo>
                  <a:pt x="0" y="0"/>
                </a:moveTo>
                <a:lnTo>
                  <a:pt x="16360566" y="0"/>
                </a:lnTo>
                <a:lnTo>
                  <a:pt x="16360566" y="3102971"/>
                </a:lnTo>
                <a:lnTo>
                  <a:pt x="0" y="310297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-2630" r="0" b="-263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6"/>
          <p:cNvSpPr/>
          <p:nvPr/>
        </p:nvSpPr>
        <p:spPr>
          <a:xfrm>
            <a:off x="1318680" y="6283800"/>
            <a:ext cx="16360200" cy="3102480"/>
          </a:xfrm>
          <a:custGeom>
            <a:avLst/>
            <a:gdLst/>
            <a:ahLst/>
            <a:rect l="l" t="t" r="r" b="b"/>
            <a:pathLst>
              <a:path w="16360566" h="3102971">
                <a:moveTo>
                  <a:pt x="0" y="0"/>
                </a:moveTo>
                <a:lnTo>
                  <a:pt x="16360566" y="0"/>
                </a:lnTo>
                <a:lnTo>
                  <a:pt x="16360566" y="3102971"/>
                </a:lnTo>
                <a:lnTo>
                  <a:pt x="0" y="310297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 l="0" t="-2630" r="0" b="-263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7"/>
          <p:cNvSpPr/>
          <p:nvPr/>
        </p:nvSpPr>
        <p:spPr>
          <a:xfrm>
            <a:off x="4413600" y="796320"/>
            <a:ext cx="10170360" cy="108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552"/>
              </a:lnSpc>
            </a:pPr>
            <a:r>
              <a:rPr b="0" lang="fr-FR" sz="7130" spc="-1" strike="noStrike">
                <a:solidFill>
                  <a:srgbClr val="271905"/>
                </a:solidFill>
                <a:latin typeface="Bodoni FLF Italics"/>
              </a:rPr>
              <a:t>Visualisation des Données</a:t>
            </a:r>
            <a:endParaRPr b="0" lang="fr-FR" sz="713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CustomShape 1"/>
          <p:cNvSpPr/>
          <p:nvPr/>
        </p:nvSpPr>
        <p:spPr>
          <a:xfrm>
            <a:off x="-97560" y="0"/>
            <a:ext cx="18385200" cy="1028664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41" name="Group 2"/>
          <p:cNvGrpSpPr/>
          <p:nvPr/>
        </p:nvGrpSpPr>
        <p:grpSpPr>
          <a:xfrm>
            <a:off x="-1222560" y="-1855800"/>
            <a:ext cx="4318200" cy="4273920"/>
            <a:chOff x="-1222560" y="-1855800"/>
            <a:chExt cx="4318200" cy="4273920"/>
          </a:xfrm>
        </p:grpSpPr>
        <p:sp>
          <p:nvSpPr>
            <p:cNvPr id="642" name="CustomShape 3"/>
            <p:cNvSpPr/>
            <p:nvPr/>
          </p:nvSpPr>
          <p:spPr>
            <a:xfrm>
              <a:off x="-1222560" y="-1855800"/>
              <a:ext cx="4318200" cy="4273920"/>
            </a:xfrm>
            <a:custGeom>
              <a:avLst/>
              <a:gdLst/>
              <a:ahLst/>
              <a:rect l="l" t="t" r="r" b="b"/>
              <a:pathLst>
                <a:path w="821243" h="812800">
                  <a:moveTo>
                    <a:pt x="410621" y="0"/>
                  </a:moveTo>
                  <a:cubicBezTo>
                    <a:pt x="183842" y="0"/>
                    <a:pt x="0" y="181951"/>
                    <a:pt x="0" y="406400"/>
                  </a:cubicBezTo>
                  <a:cubicBezTo>
                    <a:pt x="0" y="630849"/>
                    <a:pt x="183842" y="812800"/>
                    <a:pt x="410621" y="812800"/>
                  </a:cubicBezTo>
                  <a:cubicBezTo>
                    <a:pt x="637401" y="812800"/>
                    <a:pt x="821243" y="630849"/>
                    <a:pt x="821243" y="406400"/>
                  </a:cubicBezTo>
                  <a:cubicBezTo>
                    <a:pt x="821243" y="181951"/>
                    <a:pt x="637401" y="0"/>
                    <a:pt x="410621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3" name="CustomShape 4"/>
            <p:cNvSpPr/>
            <p:nvPr/>
          </p:nvSpPr>
          <p:spPr>
            <a:xfrm>
              <a:off x="-817920" y="-1705680"/>
              <a:ext cx="3508560" cy="372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4" name="CustomShape 5"/>
          <p:cNvSpPr/>
          <p:nvPr/>
        </p:nvSpPr>
        <p:spPr>
          <a:xfrm>
            <a:off x="1013040" y="2721600"/>
            <a:ext cx="16261920" cy="3213360"/>
          </a:xfrm>
          <a:custGeom>
            <a:avLst/>
            <a:gdLst/>
            <a:ahLst/>
            <a:rect l="l" t="t" r="r" b="b"/>
            <a:pathLst>
              <a:path w="16262220" h="3213583">
                <a:moveTo>
                  <a:pt x="0" y="0"/>
                </a:moveTo>
                <a:lnTo>
                  <a:pt x="16262220" y="0"/>
                </a:lnTo>
                <a:lnTo>
                  <a:pt x="16262220" y="3213582"/>
                </a:lnTo>
                <a:lnTo>
                  <a:pt x="0" y="32135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-514" r="0" b="-51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6"/>
          <p:cNvSpPr/>
          <p:nvPr/>
        </p:nvSpPr>
        <p:spPr>
          <a:xfrm>
            <a:off x="1028880" y="6239880"/>
            <a:ext cx="16230240" cy="3206880"/>
          </a:xfrm>
          <a:custGeom>
            <a:avLst/>
            <a:gdLst/>
            <a:ahLst/>
            <a:rect l="l" t="t" r="r" b="b"/>
            <a:pathLst>
              <a:path w="16230600" h="3207334">
                <a:moveTo>
                  <a:pt x="0" y="0"/>
                </a:moveTo>
                <a:lnTo>
                  <a:pt x="16230600" y="0"/>
                </a:lnTo>
                <a:lnTo>
                  <a:pt x="16230600" y="3207335"/>
                </a:lnTo>
                <a:lnTo>
                  <a:pt x="0" y="32073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 l="0" t="-514" r="0" b="-51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7"/>
          <p:cNvSpPr/>
          <p:nvPr/>
        </p:nvSpPr>
        <p:spPr>
          <a:xfrm>
            <a:off x="4237920" y="971640"/>
            <a:ext cx="9811800" cy="109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595"/>
              </a:lnSpc>
            </a:pPr>
            <a:r>
              <a:rPr b="0" lang="fr-FR" sz="7169" spc="-1" strike="noStrike">
                <a:solidFill>
                  <a:srgbClr val="271905"/>
                </a:solidFill>
                <a:latin typeface="Bodoni FLF Italics"/>
              </a:rPr>
              <a:t>Visualisation des Données</a:t>
            </a:r>
            <a:endParaRPr b="0" lang="fr-FR" sz="7169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CustomShape 1"/>
          <p:cNvSpPr/>
          <p:nvPr/>
        </p:nvSpPr>
        <p:spPr>
          <a:xfrm>
            <a:off x="-56160" y="-112680"/>
            <a:ext cx="18488160" cy="1039932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48" name="Group 2"/>
          <p:cNvGrpSpPr/>
          <p:nvPr/>
        </p:nvGrpSpPr>
        <p:grpSpPr>
          <a:xfrm>
            <a:off x="-1187640" y="-2050920"/>
            <a:ext cx="4342320" cy="4342320"/>
            <a:chOff x="-1187640" y="-2050920"/>
            <a:chExt cx="4342320" cy="4342320"/>
          </a:xfrm>
        </p:grpSpPr>
        <p:sp>
          <p:nvSpPr>
            <p:cNvPr id="649" name="CustomShape 3"/>
            <p:cNvSpPr/>
            <p:nvPr/>
          </p:nvSpPr>
          <p:spPr>
            <a:xfrm>
              <a:off x="-1187640" y="-2050920"/>
              <a:ext cx="4342320" cy="43423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" name="CustomShape 4"/>
            <p:cNvSpPr/>
            <p:nvPr/>
          </p:nvSpPr>
          <p:spPr>
            <a:xfrm>
              <a:off x="-780480" y="-1898280"/>
              <a:ext cx="3528000" cy="378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51" name="CustomShape 5"/>
          <p:cNvSpPr/>
          <p:nvPr/>
        </p:nvSpPr>
        <p:spPr>
          <a:xfrm>
            <a:off x="1294920" y="2680920"/>
            <a:ext cx="15697800" cy="3094920"/>
          </a:xfrm>
          <a:custGeom>
            <a:avLst/>
            <a:gdLst/>
            <a:ahLst/>
            <a:rect l="l" t="t" r="r" b="b"/>
            <a:pathLst>
              <a:path w="15698273" h="3095250">
                <a:moveTo>
                  <a:pt x="0" y="0"/>
                </a:moveTo>
                <a:lnTo>
                  <a:pt x="15698272" y="0"/>
                </a:lnTo>
                <a:lnTo>
                  <a:pt x="15698272" y="3095250"/>
                </a:lnTo>
                <a:lnTo>
                  <a:pt x="0" y="30952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6"/>
          <p:cNvSpPr/>
          <p:nvPr/>
        </p:nvSpPr>
        <p:spPr>
          <a:xfrm>
            <a:off x="1294920" y="6085800"/>
            <a:ext cx="15697800" cy="3118320"/>
          </a:xfrm>
          <a:custGeom>
            <a:avLst/>
            <a:gdLst/>
            <a:ahLst/>
            <a:rect l="l" t="t" r="r" b="b"/>
            <a:pathLst>
              <a:path w="15698273" h="3118601">
                <a:moveTo>
                  <a:pt x="0" y="0"/>
                </a:moveTo>
                <a:lnTo>
                  <a:pt x="15698272" y="0"/>
                </a:lnTo>
                <a:lnTo>
                  <a:pt x="15698272" y="3118600"/>
                </a:lnTo>
                <a:lnTo>
                  <a:pt x="0" y="3118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7"/>
          <p:cNvSpPr/>
          <p:nvPr/>
        </p:nvSpPr>
        <p:spPr>
          <a:xfrm>
            <a:off x="4210200" y="961920"/>
            <a:ext cx="986688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34"/>
              </a:lnSpc>
            </a:pPr>
            <a:r>
              <a:rPr b="0" lang="fr-FR" sz="7280" spc="-1" strike="noStrike">
                <a:solidFill>
                  <a:srgbClr val="271905"/>
                </a:solidFill>
                <a:latin typeface="Bodoni FLF Italics"/>
              </a:rPr>
              <a:t>Visualisation des Données</a:t>
            </a:r>
            <a:endParaRPr b="0" lang="fr-FR" sz="728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ustomShape 1"/>
          <p:cNvSpPr/>
          <p:nvPr/>
        </p:nvSpPr>
        <p:spPr>
          <a:xfrm>
            <a:off x="-25560" y="-6120"/>
            <a:ext cx="18313200" cy="1030104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55" name="Group 2"/>
          <p:cNvGrpSpPr/>
          <p:nvPr/>
        </p:nvGrpSpPr>
        <p:grpSpPr>
          <a:xfrm>
            <a:off x="-1223640" y="-1925640"/>
            <a:ext cx="4301280" cy="4301280"/>
            <a:chOff x="-1223640" y="-1925640"/>
            <a:chExt cx="4301280" cy="4301280"/>
          </a:xfrm>
        </p:grpSpPr>
        <p:sp>
          <p:nvSpPr>
            <p:cNvPr id="656" name="CustomShape 3"/>
            <p:cNvSpPr/>
            <p:nvPr/>
          </p:nvSpPr>
          <p:spPr>
            <a:xfrm>
              <a:off x="-1223640" y="-1925640"/>
              <a:ext cx="4301280" cy="43012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" name="CustomShape 4"/>
            <p:cNvSpPr/>
            <p:nvPr/>
          </p:nvSpPr>
          <p:spPr>
            <a:xfrm>
              <a:off x="-820440" y="-1774440"/>
              <a:ext cx="3494880" cy="3746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58" name="CustomShape 5"/>
          <p:cNvSpPr/>
          <p:nvPr/>
        </p:nvSpPr>
        <p:spPr>
          <a:xfrm>
            <a:off x="1486800" y="2721240"/>
            <a:ext cx="15978960" cy="3190320"/>
          </a:xfrm>
          <a:custGeom>
            <a:avLst/>
            <a:gdLst/>
            <a:ahLst/>
            <a:rect l="l" t="t" r="r" b="b"/>
            <a:pathLst>
              <a:path w="15979428" h="3190501">
                <a:moveTo>
                  <a:pt x="0" y="0"/>
                </a:moveTo>
                <a:lnTo>
                  <a:pt x="15979428" y="0"/>
                </a:lnTo>
                <a:lnTo>
                  <a:pt x="15979428" y="3190500"/>
                </a:lnTo>
                <a:lnTo>
                  <a:pt x="0" y="31905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6"/>
          <p:cNvSpPr/>
          <p:nvPr/>
        </p:nvSpPr>
        <p:spPr>
          <a:xfrm>
            <a:off x="1486800" y="6256800"/>
            <a:ext cx="15978960" cy="3190320"/>
          </a:xfrm>
          <a:custGeom>
            <a:avLst/>
            <a:gdLst/>
            <a:ahLst/>
            <a:rect l="l" t="t" r="r" b="b"/>
            <a:pathLst>
              <a:path w="15979428" h="3190501">
                <a:moveTo>
                  <a:pt x="0" y="0"/>
                </a:moveTo>
                <a:lnTo>
                  <a:pt x="15979428" y="0"/>
                </a:lnTo>
                <a:lnTo>
                  <a:pt x="15979428" y="3190501"/>
                </a:lnTo>
                <a:lnTo>
                  <a:pt x="0" y="31905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7"/>
          <p:cNvSpPr/>
          <p:nvPr/>
        </p:nvSpPr>
        <p:spPr>
          <a:xfrm>
            <a:off x="4257000" y="971640"/>
            <a:ext cx="9773280" cy="109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51"/>
              </a:lnSpc>
            </a:pPr>
            <a:r>
              <a:rPr b="0" lang="fr-FR" sz="7209" spc="-1" strike="noStrike">
                <a:solidFill>
                  <a:srgbClr val="271905"/>
                </a:solidFill>
                <a:latin typeface="Bodoni FLF Italics"/>
              </a:rPr>
              <a:t>Visualisation des Données</a:t>
            </a:r>
            <a:endParaRPr b="0" lang="fr-FR" sz="7209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CustomShape 1"/>
          <p:cNvSpPr/>
          <p:nvPr/>
        </p:nvSpPr>
        <p:spPr>
          <a:xfrm>
            <a:off x="-1106640" y="0"/>
            <a:ext cx="19566360" cy="1059336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62" name="Group 2"/>
          <p:cNvGrpSpPr/>
          <p:nvPr/>
        </p:nvGrpSpPr>
        <p:grpSpPr>
          <a:xfrm>
            <a:off x="-1106640" y="-1873080"/>
            <a:ext cx="4330440" cy="4279680"/>
            <a:chOff x="-1106640" y="-1873080"/>
            <a:chExt cx="4330440" cy="4279680"/>
          </a:xfrm>
        </p:grpSpPr>
        <p:sp>
          <p:nvSpPr>
            <p:cNvPr id="663" name="CustomShape 3"/>
            <p:cNvSpPr/>
            <p:nvPr/>
          </p:nvSpPr>
          <p:spPr>
            <a:xfrm>
              <a:off x="-1106640" y="-1873080"/>
              <a:ext cx="4330440" cy="4279680"/>
            </a:xfrm>
            <a:custGeom>
              <a:avLst/>
              <a:gdLst/>
              <a:ahLst/>
              <a:rect l="l" t="t" r="r" b="b"/>
              <a:pathLst>
                <a:path w="822435" h="812800">
                  <a:moveTo>
                    <a:pt x="411218" y="0"/>
                  </a:moveTo>
                  <a:cubicBezTo>
                    <a:pt x="184108" y="0"/>
                    <a:pt x="0" y="181951"/>
                    <a:pt x="0" y="406400"/>
                  </a:cubicBezTo>
                  <a:cubicBezTo>
                    <a:pt x="0" y="630849"/>
                    <a:pt x="184108" y="812800"/>
                    <a:pt x="411218" y="812800"/>
                  </a:cubicBezTo>
                  <a:cubicBezTo>
                    <a:pt x="638327" y="812800"/>
                    <a:pt x="822435" y="630849"/>
                    <a:pt x="822435" y="406400"/>
                  </a:cubicBezTo>
                  <a:cubicBezTo>
                    <a:pt x="822435" y="181951"/>
                    <a:pt x="638327" y="0"/>
                    <a:pt x="411218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" name="CustomShape 4"/>
            <p:cNvSpPr/>
            <p:nvPr/>
          </p:nvSpPr>
          <p:spPr>
            <a:xfrm>
              <a:off x="-700560" y="-1722600"/>
              <a:ext cx="3518640" cy="3728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5" name="CustomShape 5"/>
          <p:cNvSpPr/>
          <p:nvPr/>
        </p:nvSpPr>
        <p:spPr>
          <a:xfrm>
            <a:off x="739800" y="2929680"/>
            <a:ext cx="16807680" cy="3316320"/>
          </a:xfrm>
          <a:custGeom>
            <a:avLst/>
            <a:gdLst/>
            <a:ahLst/>
            <a:rect l="l" t="t" r="r" b="b"/>
            <a:pathLst>
              <a:path w="16808171" h="3316652">
                <a:moveTo>
                  <a:pt x="0" y="0"/>
                </a:moveTo>
                <a:lnTo>
                  <a:pt x="16808170" y="0"/>
                </a:lnTo>
                <a:lnTo>
                  <a:pt x="16808170" y="3316653"/>
                </a:lnTo>
                <a:lnTo>
                  <a:pt x="0" y="331665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-585" r="0" b="-58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6"/>
          <p:cNvSpPr/>
          <p:nvPr/>
        </p:nvSpPr>
        <p:spPr>
          <a:xfrm>
            <a:off x="739800" y="6713280"/>
            <a:ext cx="10462320" cy="212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645480" indent="-322200">
              <a:lnSpc>
                <a:spcPts val="4184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989" spc="-1" strike="noStrike">
                <a:solidFill>
                  <a:srgbClr val="000000"/>
                </a:solidFill>
                <a:latin typeface="Canva Sans"/>
              </a:rPr>
              <a:t>Jeu de données de petite taille. </a:t>
            </a:r>
            <a:endParaRPr b="0" lang="fr-FR" sz="2989" spc="-1" strike="noStrike">
              <a:latin typeface="Arial"/>
            </a:endParaRPr>
          </a:p>
          <a:p>
            <a:pPr lvl="1" marL="645480" indent="-322200">
              <a:lnSpc>
                <a:spcPts val="4184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989" spc="-1" strike="noStrike">
                <a:solidFill>
                  <a:srgbClr val="000000"/>
                </a:solidFill>
                <a:latin typeface="Canva Sans"/>
              </a:rPr>
              <a:t>Aucune valeur manquante. </a:t>
            </a:r>
            <a:endParaRPr b="0" lang="fr-FR" sz="2989" spc="-1" strike="noStrike">
              <a:latin typeface="Arial"/>
            </a:endParaRPr>
          </a:p>
          <a:p>
            <a:pPr lvl="1" marL="645480" indent="-322200">
              <a:lnSpc>
                <a:spcPts val="4184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989" spc="-1" strike="noStrike">
                <a:solidFill>
                  <a:srgbClr val="000000"/>
                </a:solidFill>
                <a:latin typeface="Canva Sans"/>
              </a:rPr>
              <a:t>Aucune valeur en double. </a:t>
            </a:r>
            <a:endParaRPr b="0" lang="fr-FR" sz="2989" spc="-1" strike="noStrike">
              <a:latin typeface="Arial"/>
            </a:endParaRPr>
          </a:p>
          <a:p>
            <a:pPr lvl="1" marL="645480" indent="-322200">
              <a:lnSpc>
                <a:spcPts val="4184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989" spc="-1" strike="noStrike">
                <a:solidFill>
                  <a:srgbClr val="000000"/>
                </a:solidFill>
                <a:latin typeface="Canva Sans"/>
              </a:rPr>
              <a:t>Quelques valeurs aberrantes et distribution inclinée. </a:t>
            </a:r>
            <a:endParaRPr b="0" lang="fr-FR" sz="2989" spc="-1" strike="noStrike">
              <a:latin typeface="Arial"/>
            </a:endParaRPr>
          </a:p>
        </p:txBody>
      </p:sp>
      <p:sp>
        <p:nvSpPr>
          <p:cNvPr id="667" name="CustomShape 7"/>
          <p:cNvSpPr/>
          <p:nvPr/>
        </p:nvSpPr>
        <p:spPr>
          <a:xfrm>
            <a:off x="4223880" y="1249200"/>
            <a:ext cx="9839880" cy="109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09"/>
              </a:lnSpc>
            </a:pPr>
            <a:r>
              <a:rPr b="0" lang="fr-FR" sz="7180" spc="-1" strike="noStrike">
                <a:solidFill>
                  <a:srgbClr val="271905"/>
                </a:solidFill>
                <a:latin typeface="Bodoni FLF Italics"/>
              </a:rPr>
              <a:t>Visualisation des Données</a:t>
            </a:r>
            <a:endParaRPr b="0" lang="fr-FR" sz="718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CustomShape 1"/>
          <p:cNvSpPr/>
          <p:nvPr/>
        </p:nvSpPr>
        <p:spPr>
          <a:xfrm>
            <a:off x="-209160" y="-273600"/>
            <a:ext cx="18496800" cy="1055844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69" name="Group 2"/>
          <p:cNvGrpSpPr/>
          <p:nvPr/>
        </p:nvGrpSpPr>
        <p:grpSpPr>
          <a:xfrm>
            <a:off x="-1037160" y="-1866960"/>
            <a:ext cx="4277160" cy="4277160"/>
            <a:chOff x="-1037160" y="-1866960"/>
            <a:chExt cx="4277160" cy="4277160"/>
          </a:xfrm>
        </p:grpSpPr>
        <p:sp>
          <p:nvSpPr>
            <p:cNvPr id="670" name="CustomShape 3"/>
            <p:cNvSpPr/>
            <p:nvPr/>
          </p:nvSpPr>
          <p:spPr>
            <a:xfrm>
              <a:off x="-1037160" y="-1866960"/>
              <a:ext cx="4277160" cy="42771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1" name="CustomShape 4"/>
            <p:cNvSpPr/>
            <p:nvPr/>
          </p:nvSpPr>
          <p:spPr>
            <a:xfrm>
              <a:off x="-636120" y="-1716840"/>
              <a:ext cx="3475080" cy="3725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72" name="CustomShape 5"/>
          <p:cNvSpPr/>
          <p:nvPr/>
        </p:nvSpPr>
        <p:spPr>
          <a:xfrm>
            <a:off x="1101600" y="3190680"/>
            <a:ext cx="15736680" cy="644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462"/>
              </a:lnSpc>
            </a:pPr>
            <a:r>
              <a:rPr b="0" lang="fr-FR" sz="3189" spc="-1" strike="noStrike">
                <a:solidFill>
                  <a:srgbClr val="000000"/>
                </a:solidFill>
                <a:latin typeface="Canva Sans Bold"/>
              </a:rPr>
              <a:t>Les caractéristiques des pays économiquement défavorisés sont les suivantes : </a:t>
            </a:r>
            <a:endParaRPr b="0" lang="fr-FR" sz="3189" spc="-1" strike="noStrike">
              <a:latin typeface="Arial"/>
            </a:endParaRPr>
          </a:p>
          <a:p>
            <a:pPr>
              <a:lnSpc>
                <a:spcPts val="4181"/>
              </a:lnSpc>
            </a:pPr>
            <a:endParaRPr b="0" lang="fr-FR" sz="3189" spc="-1" strike="noStrike">
              <a:latin typeface="Arial"/>
            </a:endParaRPr>
          </a:p>
          <a:p>
            <a:pPr lvl="1" marL="645120" indent="-322200">
              <a:lnSpc>
                <a:spcPts val="4181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989" spc="-1" strike="noStrike">
                <a:solidFill>
                  <a:srgbClr val="000000"/>
                </a:solidFill>
                <a:latin typeface="Canva Sans"/>
              </a:rPr>
              <a:t>Le revenu par habitant du pays est très faible. </a:t>
            </a:r>
            <a:endParaRPr b="0" lang="fr-FR" sz="2989" spc="-1" strike="noStrike">
              <a:latin typeface="Arial"/>
            </a:endParaRPr>
          </a:p>
          <a:p>
            <a:pPr lvl="1" marL="645120" indent="-322200">
              <a:lnSpc>
                <a:spcPts val="4181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989" spc="-1" strike="noStrike">
                <a:solidFill>
                  <a:srgbClr val="000000"/>
                </a:solidFill>
                <a:latin typeface="Canva Sans"/>
              </a:rPr>
              <a:t>Population élevée qui entraîne une non-disponibilité des ressources. </a:t>
            </a:r>
            <a:endParaRPr b="0" lang="fr-FR" sz="2989" spc="-1" strike="noStrike">
              <a:latin typeface="Arial"/>
            </a:endParaRPr>
          </a:p>
          <a:p>
            <a:pPr lvl="1" marL="645120" indent="-322200">
              <a:lnSpc>
                <a:spcPts val="4181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989" spc="-1" strike="noStrike">
                <a:solidFill>
                  <a:srgbClr val="000000"/>
                </a:solidFill>
                <a:latin typeface="Canva Sans"/>
              </a:rPr>
              <a:t>Chômage en raison de ressources limitées. </a:t>
            </a:r>
            <a:endParaRPr b="0" lang="fr-FR" sz="2989" spc="-1" strike="noStrike">
              <a:latin typeface="Arial"/>
            </a:endParaRPr>
          </a:p>
          <a:p>
            <a:pPr lvl="1" marL="645120" indent="-322200">
              <a:lnSpc>
                <a:spcPts val="4181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989" spc="-1" strike="noStrike">
                <a:solidFill>
                  <a:srgbClr val="000000"/>
                </a:solidFill>
                <a:latin typeface="Canva Sans"/>
              </a:rPr>
              <a:t>Faible richesse nationale qui entraîne un faible capital. </a:t>
            </a:r>
            <a:endParaRPr b="0" lang="fr-FR" sz="2989" spc="-1" strike="noStrike">
              <a:latin typeface="Arial"/>
            </a:endParaRPr>
          </a:p>
          <a:p>
            <a:pPr lvl="1" marL="645120" indent="-322200">
              <a:lnSpc>
                <a:spcPts val="4181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989" spc="-1" strike="noStrike">
                <a:solidFill>
                  <a:srgbClr val="000000"/>
                </a:solidFill>
                <a:latin typeface="Canva Sans"/>
              </a:rPr>
              <a:t>Distribution inéquitable des richesses et des revenus. </a:t>
            </a:r>
            <a:endParaRPr b="0" lang="fr-FR" sz="2989" spc="-1" strike="noStrike">
              <a:latin typeface="Arial"/>
            </a:endParaRPr>
          </a:p>
          <a:p>
            <a:pPr lvl="1" marL="645120" indent="-322200">
              <a:lnSpc>
                <a:spcPts val="4181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989" spc="-1" strike="noStrike">
                <a:solidFill>
                  <a:srgbClr val="000000"/>
                </a:solidFill>
                <a:latin typeface="Canva Sans"/>
              </a:rPr>
              <a:t>Manque d'aménagements éducatifs adéquats et donc illettrisme prévalent. </a:t>
            </a:r>
            <a:endParaRPr b="0" lang="fr-FR" sz="2989" spc="-1" strike="noStrike">
              <a:latin typeface="Arial"/>
            </a:endParaRPr>
          </a:p>
          <a:p>
            <a:pPr lvl="1" marL="645120" indent="-322200">
              <a:lnSpc>
                <a:spcPts val="4181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989" spc="-1" strike="noStrike">
                <a:solidFill>
                  <a:srgbClr val="000000"/>
                </a:solidFill>
                <a:latin typeface="Canva Sans"/>
              </a:rPr>
              <a:t>Niveau de vie faible. </a:t>
            </a:r>
            <a:endParaRPr b="0" lang="fr-FR" sz="2989" spc="-1" strike="noStrike">
              <a:latin typeface="Arial"/>
            </a:endParaRPr>
          </a:p>
          <a:p>
            <a:pPr lvl="1" marL="645120" indent="-322200">
              <a:lnSpc>
                <a:spcPts val="4181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989" spc="-1" strike="noStrike">
                <a:solidFill>
                  <a:srgbClr val="000000"/>
                </a:solidFill>
                <a:latin typeface="Canva Sans"/>
              </a:rPr>
              <a:t>Aucune avancée technique. </a:t>
            </a:r>
            <a:endParaRPr b="0" lang="fr-FR" sz="2989" spc="-1" strike="noStrike">
              <a:latin typeface="Arial"/>
            </a:endParaRPr>
          </a:p>
          <a:p>
            <a:pPr lvl="1" marL="645120" indent="-322200">
              <a:lnSpc>
                <a:spcPts val="4181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989" spc="-1" strike="noStrike">
                <a:solidFill>
                  <a:srgbClr val="000000"/>
                </a:solidFill>
                <a:latin typeface="Canva Sans"/>
              </a:rPr>
              <a:t>Services de santé médiocres associés à des taux de natalité et de mortalité élevés. </a:t>
            </a:r>
            <a:endParaRPr b="0" lang="fr-FR" sz="2989" spc="-1" strike="noStrike">
              <a:latin typeface="Arial"/>
            </a:endParaRPr>
          </a:p>
        </p:txBody>
      </p:sp>
      <p:sp>
        <p:nvSpPr>
          <p:cNvPr id="673" name="CustomShape 6"/>
          <p:cNvSpPr/>
          <p:nvPr/>
        </p:nvSpPr>
        <p:spPr>
          <a:xfrm>
            <a:off x="4284360" y="1253160"/>
            <a:ext cx="9718560" cy="109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03"/>
              </a:lnSpc>
            </a:pPr>
            <a:r>
              <a:rPr b="0" lang="fr-FR" sz="7169" spc="-1" strike="noStrike">
                <a:solidFill>
                  <a:srgbClr val="271905"/>
                </a:solidFill>
                <a:latin typeface="Bodoni FLF Italics"/>
              </a:rPr>
              <a:t>Visualisation des Données</a:t>
            </a:r>
            <a:endParaRPr b="0" lang="fr-FR" sz="7169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"/>
          <p:cNvGrpSpPr/>
          <p:nvPr/>
        </p:nvGrpSpPr>
        <p:grpSpPr>
          <a:xfrm>
            <a:off x="12452760" y="8405280"/>
            <a:ext cx="4248720" cy="4248720"/>
            <a:chOff x="12452760" y="8405280"/>
            <a:chExt cx="4248720" cy="4248720"/>
          </a:xfrm>
        </p:grpSpPr>
        <p:sp>
          <p:nvSpPr>
            <p:cNvPr id="102" name="CustomShape 2"/>
            <p:cNvSpPr/>
            <p:nvPr/>
          </p:nvSpPr>
          <p:spPr>
            <a:xfrm>
              <a:off x="12452760" y="840528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CustomShape 3"/>
            <p:cNvSpPr/>
            <p:nvPr/>
          </p:nvSpPr>
          <p:spPr>
            <a:xfrm>
              <a:off x="12851280" y="855468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4" name="Group 4"/>
          <p:cNvGrpSpPr/>
          <p:nvPr/>
        </p:nvGrpSpPr>
        <p:grpSpPr>
          <a:xfrm>
            <a:off x="789480" y="-2038680"/>
            <a:ext cx="3066840" cy="3066840"/>
            <a:chOff x="789480" y="-2038680"/>
            <a:chExt cx="3066840" cy="3066840"/>
          </a:xfrm>
        </p:grpSpPr>
        <p:sp>
          <p:nvSpPr>
            <p:cNvPr id="105" name="CustomShape 5"/>
            <p:cNvSpPr/>
            <p:nvPr/>
          </p:nvSpPr>
          <p:spPr>
            <a:xfrm>
              <a:off x="789480" y="-203868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CustomShape 6"/>
            <p:cNvSpPr/>
            <p:nvPr/>
          </p:nvSpPr>
          <p:spPr>
            <a:xfrm>
              <a:off x="1077120" y="-19306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7" name="CustomShape 7"/>
          <p:cNvSpPr/>
          <p:nvPr/>
        </p:nvSpPr>
        <p:spPr>
          <a:xfrm>
            <a:off x="4312080" y="1503360"/>
            <a:ext cx="9663480" cy="21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8640"/>
              </a:lnSpc>
            </a:pPr>
            <a:r>
              <a:rPr b="0" lang="fr-FR" sz="7200" spc="-1" strike="noStrike">
                <a:solidFill>
                  <a:srgbClr val="271905"/>
                </a:solidFill>
                <a:latin typeface="Bodoni FLF Italics"/>
              </a:rPr>
              <a:t>Description des algorithmes</a:t>
            </a:r>
            <a:endParaRPr b="0" lang="fr-FR" sz="7200" spc="-1" strike="noStrike">
              <a:latin typeface="Arial"/>
            </a:endParaRPr>
          </a:p>
        </p:txBody>
      </p:sp>
      <p:sp>
        <p:nvSpPr>
          <p:cNvPr id="108" name="CustomShape 8"/>
          <p:cNvSpPr/>
          <p:nvPr/>
        </p:nvSpPr>
        <p:spPr>
          <a:xfrm>
            <a:off x="862920" y="7191360"/>
            <a:ext cx="16561800" cy="3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2798"/>
              </a:lnSpc>
            </a:pPr>
            <a:r>
              <a:rPr b="0" lang="fr-FR" sz="2800" spc="-1" strike="noStrike">
                <a:solidFill>
                  <a:srgbClr val="271905"/>
                </a:solidFill>
                <a:latin typeface="Alice"/>
              </a:rPr>
              <a:t>....</a:t>
            </a:r>
            <a:endParaRPr b="0" lang="fr-FR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CustomShape 1"/>
          <p:cNvSpPr/>
          <p:nvPr/>
        </p:nvSpPr>
        <p:spPr>
          <a:xfrm>
            <a:off x="-559080" y="0"/>
            <a:ext cx="18846720" cy="1034136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75" name="Group 2"/>
          <p:cNvGrpSpPr/>
          <p:nvPr/>
        </p:nvGrpSpPr>
        <p:grpSpPr>
          <a:xfrm>
            <a:off x="-1073880" y="-1833840"/>
            <a:ext cx="4285440" cy="4285440"/>
            <a:chOff x="-1073880" y="-1833840"/>
            <a:chExt cx="4285440" cy="4285440"/>
          </a:xfrm>
        </p:grpSpPr>
        <p:sp>
          <p:nvSpPr>
            <p:cNvPr id="676" name="CustomShape 3"/>
            <p:cNvSpPr/>
            <p:nvPr/>
          </p:nvSpPr>
          <p:spPr>
            <a:xfrm>
              <a:off x="-1073880" y="-1833840"/>
              <a:ext cx="4285440" cy="42854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CustomShape 4"/>
            <p:cNvSpPr/>
            <p:nvPr/>
          </p:nvSpPr>
          <p:spPr>
            <a:xfrm>
              <a:off x="-672120" y="-1683000"/>
              <a:ext cx="3481560" cy="3732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78" name="CustomShape 5"/>
          <p:cNvSpPr/>
          <p:nvPr/>
        </p:nvSpPr>
        <p:spPr>
          <a:xfrm>
            <a:off x="1616760" y="3656160"/>
            <a:ext cx="15053760" cy="6090480"/>
          </a:xfrm>
          <a:custGeom>
            <a:avLst/>
            <a:gdLst/>
            <a:ahLst/>
            <a:rect l="l" t="t" r="r" b="b"/>
            <a:pathLst>
              <a:path w="15054186" h="6090954">
                <a:moveTo>
                  <a:pt x="0" y="0"/>
                </a:moveTo>
                <a:lnTo>
                  <a:pt x="15054186" y="0"/>
                </a:lnTo>
                <a:lnTo>
                  <a:pt x="15054186" y="6090954"/>
                </a:lnTo>
                <a:lnTo>
                  <a:pt x="0" y="60909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-9079" t="0" r="-13002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6"/>
          <p:cNvSpPr/>
          <p:nvPr/>
        </p:nvSpPr>
        <p:spPr>
          <a:xfrm>
            <a:off x="1190520" y="2757600"/>
            <a:ext cx="5342400" cy="113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470"/>
              </a:lnSpc>
            </a:pPr>
            <a:r>
              <a:rPr b="0" lang="fr-FR" sz="3189" spc="-1" strike="noStrike">
                <a:solidFill>
                  <a:srgbClr val="000000"/>
                </a:solidFill>
                <a:latin typeface="Canva Sans Bold"/>
              </a:rPr>
              <a:t>Distribution des Données : </a:t>
            </a:r>
            <a:endParaRPr b="0" lang="fr-FR" sz="3189" spc="-1" strike="noStrike">
              <a:latin typeface="Arial"/>
            </a:endParaRPr>
          </a:p>
        </p:txBody>
      </p:sp>
      <p:sp>
        <p:nvSpPr>
          <p:cNvPr id="680" name="CustomShape 7"/>
          <p:cNvSpPr/>
          <p:nvPr/>
        </p:nvSpPr>
        <p:spPr>
          <a:xfrm>
            <a:off x="4275360" y="961920"/>
            <a:ext cx="9736920" cy="10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20"/>
              </a:lnSpc>
            </a:pPr>
            <a:r>
              <a:rPr b="0" lang="fr-FR" sz="7190" spc="-1" strike="noStrike">
                <a:solidFill>
                  <a:srgbClr val="271905"/>
                </a:solidFill>
                <a:latin typeface="Bodoni FLF Italics"/>
              </a:rPr>
              <a:t>Visualisation des Données</a:t>
            </a:r>
            <a:endParaRPr b="0" lang="fr-FR" sz="719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-666000" y="-419040"/>
            <a:ext cx="18953640" cy="1075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82" name="Group 2"/>
          <p:cNvGrpSpPr/>
          <p:nvPr/>
        </p:nvGrpSpPr>
        <p:grpSpPr>
          <a:xfrm>
            <a:off x="-1035000" y="-1811880"/>
            <a:ext cx="4276800" cy="4276800"/>
            <a:chOff x="-1035000" y="-1811880"/>
            <a:chExt cx="4276800" cy="4276800"/>
          </a:xfrm>
        </p:grpSpPr>
        <p:sp>
          <p:nvSpPr>
            <p:cNvPr id="683" name="CustomShape 3"/>
            <p:cNvSpPr/>
            <p:nvPr/>
          </p:nvSpPr>
          <p:spPr>
            <a:xfrm>
              <a:off x="-1035000" y="-1811880"/>
              <a:ext cx="4276800" cy="427680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4" name="CustomShape 4"/>
            <p:cNvSpPr/>
            <p:nvPr/>
          </p:nvSpPr>
          <p:spPr>
            <a:xfrm>
              <a:off x="-633960" y="-1661400"/>
              <a:ext cx="3474720" cy="372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85" name="CustomShape 5"/>
          <p:cNvSpPr/>
          <p:nvPr/>
        </p:nvSpPr>
        <p:spPr>
          <a:xfrm>
            <a:off x="701280" y="3697200"/>
            <a:ext cx="16885440" cy="5694120"/>
          </a:xfrm>
          <a:custGeom>
            <a:avLst/>
            <a:gdLst/>
            <a:ahLst/>
            <a:rect l="l" t="t" r="r" b="b"/>
            <a:pathLst>
              <a:path w="16885723" h="5694428">
                <a:moveTo>
                  <a:pt x="0" y="0"/>
                </a:moveTo>
                <a:lnTo>
                  <a:pt x="16885724" y="0"/>
                </a:lnTo>
                <a:lnTo>
                  <a:pt x="16885724" y="5694429"/>
                </a:lnTo>
                <a:lnTo>
                  <a:pt x="0" y="56944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6"/>
          <p:cNvSpPr/>
          <p:nvPr/>
        </p:nvSpPr>
        <p:spPr>
          <a:xfrm>
            <a:off x="1103400" y="2736360"/>
            <a:ext cx="5414400" cy="130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56"/>
              </a:lnSpc>
            </a:pPr>
            <a:r>
              <a:rPr b="0" lang="fr-FR" sz="3690" spc="-1" strike="noStrike">
                <a:solidFill>
                  <a:srgbClr val="000000"/>
                </a:solidFill>
                <a:latin typeface="Canva Sans Bold"/>
              </a:rPr>
              <a:t>Matrice de Corrélation :</a:t>
            </a:r>
            <a:endParaRPr b="0" lang="fr-FR" sz="3690" spc="-1" strike="noStrike">
              <a:latin typeface="Arial"/>
            </a:endParaRPr>
          </a:p>
        </p:txBody>
      </p:sp>
      <p:sp>
        <p:nvSpPr>
          <p:cNvPr id="687" name="CustomShape 7"/>
          <p:cNvSpPr/>
          <p:nvPr/>
        </p:nvSpPr>
        <p:spPr>
          <a:xfrm>
            <a:off x="5280840" y="961920"/>
            <a:ext cx="7725960" cy="109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03"/>
              </a:lnSpc>
            </a:pPr>
            <a:r>
              <a:rPr b="0" lang="fr-FR" sz="7169" spc="-1" strike="noStrike">
                <a:solidFill>
                  <a:srgbClr val="271905"/>
                </a:solidFill>
                <a:latin typeface="Bodoni FLF Italics"/>
              </a:rPr>
              <a:t>Feature Engineering</a:t>
            </a:r>
            <a:endParaRPr b="0" lang="fr-FR" sz="7169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CustomShape 1"/>
          <p:cNvSpPr/>
          <p:nvPr/>
        </p:nvSpPr>
        <p:spPr>
          <a:xfrm>
            <a:off x="-870840" y="-654480"/>
            <a:ext cx="20040120" cy="10941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89" name="Group 2"/>
          <p:cNvGrpSpPr/>
          <p:nvPr/>
        </p:nvGrpSpPr>
        <p:grpSpPr>
          <a:xfrm>
            <a:off x="-1563480" y="-2072880"/>
            <a:ext cx="4269600" cy="4269600"/>
            <a:chOff x="-1563480" y="-2072880"/>
            <a:chExt cx="4269600" cy="4269600"/>
          </a:xfrm>
        </p:grpSpPr>
        <p:sp>
          <p:nvSpPr>
            <p:cNvPr id="690" name="CustomShape 3"/>
            <p:cNvSpPr/>
            <p:nvPr/>
          </p:nvSpPr>
          <p:spPr>
            <a:xfrm>
              <a:off x="-1563480" y="-2072880"/>
              <a:ext cx="4269600" cy="426960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1" name="CustomShape 4"/>
            <p:cNvSpPr/>
            <p:nvPr/>
          </p:nvSpPr>
          <p:spPr>
            <a:xfrm>
              <a:off x="-1163160" y="-1872720"/>
              <a:ext cx="3468960" cy="3669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92" name="CustomShape 5"/>
          <p:cNvSpPr/>
          <p:nvPr/>
        </p:nvSpPr>
        <p:spPr>
          <a:xfrm>
            <a:off x="2706480" y="514440"/>
            <a:ext cx="13622040" cy="9257760"/>
          </a:xfrm>
          <a:custGeom>
            <a:avLst/>
            <a:gdLst/>
            <a:ahLst/>
            <a:rect l="l" t="t" r="r" b="b"/>
            <a:pathLst>
              <a:path w="13622469" h="9257988">
                <a:moveTo>
                  <a:pt x="0" y="0"/>
                </a:moveTo>
                <a:lnTo>
                  <a:pt x="13622469" y="0"/>
                </a:lnTo>
                <a:lnTo>
                  <a:pt x="13622469" y="9257988"/>
                </a:lnTo>
                <a:lnTo>
                  <a:pt x="0" y="925798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CustomShape 1"/>
          <p:cNvSpPr/>
          <p:nvPr/>
        </p:nvSpPr>
        <p:spPr>
          <a:xfrm>
            <a:off x="-720360" y="-202680"/>
            <a:ext cx="19392840" cy="10489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94" name="Group 2"/>
          <p:cNvGrpSpPr/>
          <p:nvPr/>
        </p:nvGrpSpPr>
        <p:grpSpPr>
          <a:xfrm>
            <a:off x="-1737360" y="-2080800"/>
            <a:ext cx="4272120" cy="4272120"/>
            <a:chOff x="-1737360" y="-2080800"/>
            <a:chExt cx="4272120" cy="4272120"/>
          </a:xfrm>
        </p:grpSpPr>
        <p:sp>
          <p:nvSpPr>
            <p:cNvPr id="695" name="CustomShape 3"/>
            <p:cNvSpPr/>
            <p:nvPr/>
          </p:nvSpPr>
          <p:spPr>
            <a:xfrm>
              <a:off x="-1737360" y="-2080800"/>
              <a:ext cx="4272120" cy="42721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6" name="CustomShape 4"/>
            <p:cNvSpPr/>
            <p:nvPr/>
          </p:nvSpPr>
          <p:spPr>
            <a:xfrm>
              <a:off x="-1336680" y="-1880640"/>
              <a:ext cx="3471120" cy="3671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97" name="CustomShape 5"/>
          <p:cNvSpPr/>
          <p:nvPr/>
        </p:nvSpPr>
        <p:spPr>
          <a:xfrm>
            <a:off x="2535480" y="437760"/>
            <a:ext cx="13538880" cy="9252360"/>
          </a:xfrm>
          <a:custGeom>
            <a:avLst/>
            <a:gdLst/>
            <a:ahLst/>
            <a:rect l="l" t="t" r="r" b="b"/>
            <a:pathLst>
              <a:path w="13539303" h="9252801">
                <a:moveTo>
                  <a:pt x="0" y="0"/>
                </a:moveTo>
                <a:lnTo>
                  <a:pt x="13539303" y="0"/>
                </a:lnTo>
                <a:lnTo>
                  <a:pt x="13539303" y="9252801"/>
                </a:lnTo>
                <a:lnTo>
                  <a:pt x="0" y="92528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CustomShape 1"/>
          <p:cNvSpPr/>
          <p:nvPr/>
        </p:nvSpPr>
        <p:spPr>
          <a:xfrm>
            <a:off x="-663480" y="-355320"/>
            <a:ext cx="19031040" cy="1064196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99" name="Group 2"/>
          <p:cNvGrpSpPr/>
          <p:nvPr/>
        </p:nvGrpSpPr>
        <p:grpSpPr>
          <a:xfrm>
            <a:off x="-1007280" y="-1896480"/>
            <a:ext cx="4288320" cy="4288320"/>
            <a:chOff x="-1007280" y="-1896480"/>
            <a:chExt cx="4288320" cy="4288320"/>
          </a:xfrm>
        </p:grpSpPr>
        <p:sp>
          <p:nvSpPr>
            <p:cNvPr id="700" name="CustomShape 3"/>
            <p:cNvSpPr/>
            <p:nvPr/>
          </p:nvSpPr>
          <p:spPr>
            <a:xfrm>
              <a:off x="-1007280" y="-1896480"/>
              <a:ext cx="4288320" cy="42883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" name="CustomShape 4"/>
            <p:cNvSpPr/>
            <p:nvPr/>
          </p:nvSpPr>
          <p:spPr>
            <a:xfrm>
              <a:off x="-605160" y="-1746000"/>
              <a:ext cx="3484080" cy="3735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02" name="CustomShape 5"/>
          <p:cNvSpPr/>
          <p:nvPr/>
        </p:nvSpPr>
        <p:spPr>
          <a:xfrm>
            <a:off x="1137240" y="3304800"/>
            <a:ext cx="727956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70"/>
              </a:lnSpc>
            </a:pPr>
            <a:r>
              <a:rPr b="0" lang="fr-FR" sz="3700" spc="-1" strike="noStrike">
                <a:solidFill>
                  <a:srgbClr val="000000"/>
                </a:solidFill>
                <a:latin typeface="Canva Sans Bold"/>
              </a:rPr>
              <a:t>Catégoriser et Normaliser :</a:t>
            </a:r>
            <a:endParaRPr b="0" lang="fr-FR" sz="3700" spc="-1" strike="noStrike">
              <a:latin typeface="Arial"/>
            </a:endParaRPr>
          </a:p>
        </p:txBody>
      </p:sp>
      <p:sp>
        <p:nvSpPr>
          <p:cNvPr id="703" name="CustomShape 6"/>
          <p:cNvSpPr/>
          <p:nvPr/>
        </p:nvSpPr>
        <p:spPr>
          <a:xfrm>
            <a:off x="1137240" y="4846680"/>
            <a:ext cx="11873520" cy="31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775800" indent="-387720">
              <a:lnSpc>
                <a:spcPts val="5031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600" spc="-1" strike="noStrike">
                <a:solidFill>
                  <a:srgbClr val="000000"/>
                </a:solidFill>
                <a:latin typeface="Canva Sans"/>
              </a:rPr>
              <a:t>Les 3 catégories des caractéristiques sont : </a:t>
            </a:r>
            <a:endParaRPr b="0" lang="fr-FR" sz="3600" spc="-1" strike="noStrike">
              <a:latin typeface="Arial"/>
            </a:endParaRPr>
          </a:p>
          <a:p>
            <a:pPr>
              <a:lnSpc>
                <a:spcPts val="5031"/>
              </a:lnSpc>
            </a:pPr>
            <a:r>
              <a:rPr b="0" lang="fr-FR" sz="3600" spc="-1" strike="noStrike">
                <a:solidFill>
                  <a:srgbClr val="000000"/>
                </a:solidFill>
                <a:latin typeface="Canva Sans"/>
              </a:rPr>
              <a:t>          </a:t>
            </a:r>
            <a:r>
              <a:rPr b="0" lang="fr-FR" sz="3600" spc="-1" strike="noStrike">
                <a:solidFill>
                  <a:srgbClr val="000000"/>
                </a:solidFill>
                <a:latin typeface="Canva Sans Bold"/>
              </a:rPr>
              <a:t>Santé </a:t>
            </a:r>
            <a:r>
              <a:rPr b="0" lang="fr-FR" sz="3600" spc="-1" strike="noStrike">
                <a:solidFill>
                  <a:srgbClr val="000000"/>
                </a:solidFill>
                <a:latin typeface="Canva Sans"/>
              </a:rPr>
              <a:t>: child_mort, health, life_expec, total_fer </a:t>
            </a:r>
            <a:endParaRPr b="0" lang="fr-FR" sz="3600" spc="-1" strike="noStrike">
              <a:latin typeface="Arial"/>
            </a:endParaRPr>
          </a:p>
          <a:p>
            <a:pPr>
              <a:lnSpc>
                <a:spcPts val="5031"/>
              </a:lnSpc>
            </a:pPr>
            <a:r>
              <a:rPr b="0" lang="fr-FR" sz="3600" spc="-1" strike="noStrike">
                <a:solidFill>
                  <a:srgbClr val="000000"/>
                </a:solidFill>
                <a:latin typeface="Canva Sans"/>
              </a:rPr>
              <a:t>          </a:t>
            </a:r>
            <a:r>
              <a:rPr b="0" lang="fr-FR" sz="3600" spc="-1" strike="noStrike">
                <a:solidFill>
                  <a:srgbClr val="000000"/>
                </a:solidFill>
                <a:latin typeface="Canva Sans Bold"/>
              </a:rPr>
              <a:t>Commerce </a:t>
            </a:r>
            <a:r>
              <a:rPr b="0" lang="fr-FR" sz="3600" spc="-1" strike="noStrike">
                <a:solidFill>
                  <a:srgbClr val="000000"/>
                </a:solidFill>
                <a:latin typeface="Canva Sans"/>
              </a:rPr>
              <a:t>: imports, exports </a:t>
            </a:r>
            <a:endParaRPr b="0" lang="fr-FR" sz="3600" spc="-1" strike="noStrike">
              <a:latin typeface="Arial"/>
            </a:endParaRPr>
          </a:p>
          <a:p>
            <a:pPr>
              <a:lnSpc>
                <a:spcPts val="5031"/>
              </a:lnSpc>
            </a:pPr>
            <a:r>
              <a:rPr b="0" lang="fr-FR" sz="3600" spc="-1" strike="noStrike">
                <a:solidFill>
                  <a:srgbClr val="000000"/>
                </a:solidFill>
                <a:latin typeface="Canva Sans"/>
              </a:rPr>
              <a:t>          </a:t>
            </a:r>
            <a:r>
              <a:rPr b="0" lang="fr-FR" sz="3600" spc="-1" strike="noStrike">
                <a:solidFill>
                  <a:srgbClr val="000000"/>
                </a:solidFill>
                <a:latin typeface="Canva Sans Bold"/>
              </a:rPr>
              <a:t>Finances </a:t>
            </a:r>
            <a:r>
              <a:rPr b="0" lang="fr-FR" sz="3600" spc="-1" strike="noStrike">
                <a:solidFill>
                  <a:srgbClr val="000000"/>
                </a:solidFill>
                <a:latin typeface="Canva Sans"/>
              </a:rPr>
              <a:t>: income, inflation, gdpp </a:t>
            </a:r>
            <a:endParaRPr b="0" lang="fr-FR" sz="3600" spc="-1" strike="noStrike">
              <a:latin typeface="Arial"/>
            </a:endParaRPr>
          </a:p>
          <a:p>
            <a:pPr>
              <a:lnSpc>
                <a:spcPts val="5031"/>
              </a:lnSpc>
            </a:pPr>
            <a:endParaRPr b="0" lang="fr-FR" sz="3600" spc="-1" strike="noStrike">
              <a:latin typeface="Arial"/>
            </a:endParaRPr>
          </a:p>
        </p:txBody>
      </p:sp>
      <p:sp>
        <p:nvSpPr>
          <p:cNvPr id="704" name="CustomShape 7"/>
          <p:cNvSpPr/>
          <p:nvPr/>
        </p:nvSpPr>
        <p:spPr>
          <a:xfrm>
            <a:off x="5270400" y="1231560"/>
            <a:ext cx="774684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26"/>
              </a:lnSpc>
            </a:pPr>
            <a:r>
              <a:rPr b="0" lang="fr-FR" sz="7190" spc="-1" strike="noStrike">
                <a:solidFill>
                  <a:srgbClr val="271905"/>
                </a:solidFill>
                <a:latin typeface="Bodoni FLF Italics"/>
              </a:rPr>
              <a:t>Feature Engineering</a:t>
            </a:r>
            <a:endParaRPr b="0" lang="fr-FR" sz="719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CustomShape 1"/>
          <p:cNvSpPr/>
          <p:nvPr/>
        </p:nvSpPr>
        <p:spPr>
          <a:xfrm>
            <a:off x="-16920" y="-9720"/>
            <a:ext cx="18304560" cy="1029636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06" name="Group 2"/>
          <p:cNvGrpSpPr/>
          <p:nvPr/>
        </p:nvGrpSpPr>
        <p:grpSpPr>
          <a:xfrm>
            <a:off x="-1137240" y="-1797120"/>
            <a:ext cx="4299120" cy="4299120"/>
            <a:chOff x="-1137240" y="-1797120"/>
            <a:chExt cx="4299120" cy="4299120"/>
          </a:xfrm>
        </p:grpSpPr>
        <p:sp>
          <p:nvSpPr>
            <p:cNvPr id="707" name="CustomShape 3"/>
            <p:cNvSpPr/>
            <p:nvPr/>
          </p:nvSpPr>
          <p:spPr>
            <a:xfrm>
              <a:off x="-1137240" y="-1797120"/>
              <a:ext cx="4299120" cy="42991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8" name="CustomShape 4"/>
            <p:cNvSpPr/>
            <p:nvPr/>
          </p:nvSpPr>
          <p:spPr>
            <a:xfrm>
              <a:off x="-734040" y="-1645920"/>
              <a:ext cx="3493080" cy="3745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09" name="CustomShape 5"/>
          <p:cNvSpPr/>
          <p:nvPr/>
        </p:nvSpPr>
        <p:spPr>
          <a:xfrm>
            <a:off x="1357920" y="4068720"/>
            <a:ext cx="15555240" cy="5760000"/>
          </a:xfrm>
          <a:custGeom>
            <a:avLst/>
            <a:gdLst/>
            <a:ahLst/>
            <a:rect l="l" t="t" r="r" b="b"/>
            <a:pathLst>
              <a:path w="15555437" h="5760333">
                <a:moveTo>
                  <a:pt x="0" y="0"/>
                </a:moveTo>
                <a:lnTo>
                  <a:pt x="15555437" y="0"/>
                </a:lnTo>
                <a:lnTo>
                  <a:pt x="15555437" y="5760334"/>
                </a:lnTo>
                <a:lnTo>
                  <a:pt x="0" y="576033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6"/>
          <p:cNvSpPr/>
          <p:nvPr/>
        </p:nvSpPr>
        <p:spPr>
          <a:xfrm>
            <a:off x="1012680" y="2980440"/>
            <a:ext cx="6159240" cy="131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85"/>
              </a:lnSpc>
            </a:pPr>
            <a:r>
              <a:rPr b="0" lang="fr-FR" sz="3709" spc="-1" strike="noStrike">
                <a:solidFill>
                  <a:srgbClr val="000000"/>
                </a:solidFill>
                <a:latin typeface="Canva Sans Bold"/>
              </a:rPr>
              <a:t>Catégoriser et Normaliser :</a:t>
            </a:r>
            <a:endParaRPr b="0" lang="fr-FR" sz="3709" spc="-1" strike="noStrike">
              <a:latin typeface="Arial"/>
            </a:endParaRPr>
          </a:p>
        </p:txBody>
      </p:sp>
      <p:sp>
        <p:nvSpPr>
          <p:cNvPr id="711" name="CustomShape 7"/>
          <p:cNvSpPr/>
          <p:nvPr/>
        </p:nvSpPr>
        <p:spPr>
          <a:xfrm>
            <a:off x="5260320" y="1348920"/>
            <a:ext cx="7767000" cy="10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49"/>
              </a:lnSpc>
            </a:pPr>
            <a:r>
              <a:rPr b="0" lang="fr-FR" sz="7209" spc="-1" strike="noStrike">
                <a:solidFill>
                  <a:srgbClr val="271905"/>
                </a:solidFill>
                <a:latin typeface="Bodoni FLF Italics"/>
              </a:rPr>
              <a:t>Feature Engineering</a:t>
            </a:r>
            <a:endParaRPr b="0" lang="fr-FR" sz="7209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CustomShape 1"/>
          <p:cNvSpPr/>
          <p:nvPr/>
        </p:nvSpPr>
        <p:spPr>
          <a:xfrm>
            <a:off x="-41040" y="-235800"/>
            <a:ext cx="18328680" cy="1062504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13" name="Group 2"/>
          <p:cNvGrpSpPr/>
          <p:nvPr/>
        </p:nvGrpSpPr>
        <p:grpSpPr>
          <a:xfrm>
            <a:off x="-1162800" y="-1841760"/>
            <a:ext cx="4304880" cy="4304880"/>
            <a:chOff x="-1162800" y="-1841760"/>
            <a:chExt cx="4304880" cy="4304880"/>
          </a:xfrm>
        </p:grpSpPr>
        <p:sp>
          <p:nvSpPr>
            <p:cNvPr id="714" name="CustomShape 3"/>
            <p:cNvSpPr/>
            <p:nvPr/>
          </p:nvSpPr>
          <p:spPr>
            <a:xfrm>
              <a:off x="-1162800" y="-1841760"/>
              <a:ext cx="4304880" cy="43048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5" name="CustomShape 4"/>
            <p:cNvSpPr/>
            <p:nvPr/>
          </p:nvSpPr>
          <p:spPr>
            <a:xfrm>
              <a:off x="-759240" y="-1690560"/>
              <a:ext cx="3497760" cy="3750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16" name="CustomShape 5"/>
          <p:cNvSpPr/>
          <p:nvPr/>
        </p:nvSpPr>
        <p:spPr>
          <a:xfrm>
            <a:off x="990000" y="4060080"/>
            <a:ext cx="6667200" cy="5493240"/>
          </a:xfrm>
          <a:custGeom>
            <a:avLst/>
            <a:gdLst/>
            <a:ahLst/>
            <a:rect l="l" t="t" r="r" b="b"/>
            <a:pathLst>
              <a:path w="6667686" h="5493597">
                <a:moveTo>
                  <a:pt x="0" y="0"/>
                </a:moveTo>
                <a:lnTo>
                  <a:pt x="6667686" y="0"/>
                </a:lnTo>
                <a:lnTo>
                  <a:pt x="6667686" y="5493597"/>
                </a:lnTo>
                <a:lnTo>
                  <a:pt x="0" y="54935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-10334" t="0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6"/>
          <p:cNvSpPr/>
          <p:nvPr/>
        </p:nvSpPr>
        <p:spPr>
          <a:xfrm>
            <a:off x="9888480" y="4149720"/>
            <a:ext cx="6737400" cy="5403600"/>
          </a:xfrm>
          <a:custGeom>
            <a:avLst/>
            <a:gdLst/>
            <a:ahLst/>
            <a:rect l="l" t="t" r="r" b="b"/>
            <a:pathLst>
              <a:path w="6737748" h="5403884">
                <a:moveTo>
                  <a:pt x="0" y="0"/>
                </a:moveTo>
                <a:lnTo>
                  <a:pt x="6737748" y="0"/>
                </a:lnTo>
                <a:lnTo>
                  <a:pt x="6737748" y="5403884"/>
                </a:lnTo>
                <a:lnTo>
                  <a:pt x="0" y="54038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 l="-835" t="-3360" r="-6882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7"/>
          <p:cNvSpPr/>
          <p:nvPr/>
        </p:nvSpPr>
        <p:spPr>
          <a:xfrm>
            <a:off x="990000" y="2942280"/>
            <a:ext cx="6167160" cy="131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90"/>
              </a:lnSpc>
            </a:pPr>
            <a:r>
              <a:rPr b="0" lang="fr-FR" sz="3709" spc="-1" strike="noStrike">
                <a:solidFill>
                  <a:srgbClr val="000000"/>
                </a:solidFill>
                <a:latin typeface="Canva Sans Bold"/>
              </a:rPr>
              <a:t>Catégoriser et Normaliser :</a:t>
            </a:r>
            <a:endParaRPr b="0" lang="fr-FR" sz="3709" spc="-1" strike="noStrike">
              <a:latin typeface="Arial"/>
            </a:endParaRPr>
          </a:p>
        </p:txBody>
      </p:sp>
      <p:sp>
        <p:nvSpPr>
          <p:cNvPr id="719" name="CustomShape 8"/>
          <p:cNvSpPr/>
          <p:nvPr/>
        </p:nvSpPr>
        <p:spPr>
          <a:xfrm>
            <a:off x="9888480" y="2942280"/>
            <a:ext cx="3518280" cy="131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90"/>
              </a:lnSpc>
            </a:pPr>
            <a:r>
              <a:rPr b="0" lang="fr-FR" sz="3709" spc="-1" strike="noStrike">
                <a:solidFill>
                  <a:srgbClr val="000000"/>
                </a:solidFill>
                <a:latin typeface="Canva Sans Bold"/>
              </a:rPr>
              <a:t>Normalisation :</a:t>
            </a:r>
            <a:endParaRPr b="0" lang="fr-FR" sz="3709" spc="-1" strike="noStrike">
              <a:latin typeface="Arial"/>
            </a:endParaRPr>
          </a:p>
        </p:txBody>
      </p:sp>
      <p:sp>
        <p:nvSpPr>
          <p:cNvPr id="720" name="CustomShape 9"/>
          <p:cNvSpPr/>
          <p:nvPr/>
        </p:nvSpPr>
        <p:spPr>
          <a:xfrm>
            <a:off x="5255280" y="971640"/>
            <a:ext cx="7777080" cy="110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60"/>
              </a:lnSpc>
            </a:pPr>
            <a:r>
              <a:rPr b="0" lang="fr-FR" sz="7219" spc="-1" strike="noStrike">
                <a:solidFill>
                  <a:srgbClr val="271905"/>
                </a:solidFill>
                <a:latin typeface="Bodoni FLF Italics"/>
              </a:rPr>
              <a:t>Feature Engineering</a:t>
            </a:r>
            <a:endParaRPr b="0" lang="fr-FR" sz="7219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-720360" y="4320"/>
            <a:ext cx="19008000" cy="1053180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22" name="Group 2"/>
          <p:cNvGrpSpPr/>
          <p:nvPr/>
        </p:nvGrpSpPr>
        <p:grpSpPr>
          <a:xfrm>
            <a:off x="-1062720" y="-1835640"/>
            <a:ext cx="4282920" cy="4122360"/>
            <a:chOff x="-1062720" y="-1835640"/>
            <a:chExt cx="4282920" cy="4122360"/>
          </a:xfrm>
        </p:grpSpPr>
        <p:sp>
          <p:nvSpPr>
            <p:cNvPr id="723" name="CustomShape 3"/>
            <p:cNvSpPr/>
            <p:nvPr/>
          </p:nvSpPr>
          <p:spPr>
            <a:xfrm>
              <a:off x="-1062720" y="-1835640"/>
              <a:ext cx="4282920" cy="4122360"/>
            </a:xfrm>
            <a:custGeom>
              <a:avLst/>
              <a:gdLst/>
              <a:ahLst/>
              <a:rect l="l" t="t" r="r" b="b"/>
              <a:pathLst>
                <a:path w="844424" h="812800">
                  <a:moveTo>
                    <a:pt x="422212" y="0"/>
                  </a:moveTo>
                  <a:cubicBezTo>
                    <a:pt x="189031" y="0"/>
                    <a:pt x="0" y="181951"/>
                    <a:pt x="0" y="406400"/>
                  </a:cubicBezTo>
                  <a:cubicBezTo>
                    <a:pt x="0" y="630849"/>
                    <a:pt x="189031" y="812800"/>
                    <a:pt x="422212" y="812800"/>
                  </a:cubicBezTo>
                  <a:cubicBezTo>
                    <a:pt x="655393" y="812800"/>
                    <a:pt x="844424" y="630849"/>
                    <a:pt x="844424" y="406400"/>
                  </a:cubicBezTo>
                  <a:cubicBezTo>
                    <a:pt x="844424" y="181951"/>
                    <a:pt x="655393" y="0"/>
                    <a:pt x="422212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4" name="CustomShape 4"/>
            <p:cNvSpPr/>
            <p:nvPr/>
          </p:nvSpPr>
          <p:spPr>
            <a:xfrm>
              <a:off x="-660960" y="-1690560"/>
              <a:ext cx="3479760" cy="3591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25" name="CustomShape 5"/>
          <p:cNvSpPr/>
          <p:nvPr/>
        </p:nvSpPr>
        <p:spPr>
          <a:xfrm>
            <a:off x="4764240" y="1178640"/>
            <a:ext cx="8758800" cy="105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291"/>
              </a:lnSpc>
            </a:pPr>
            <a:r>
              <a:rPr b="0" lang="fr-FR" sz="6909" spc="-1" strike="noStrike">
                <a:solidFill>
                  <a:srgbClr val="271905"/>
                </a:solidFill>
                <a:latin typeface="Bodoni FLF Italics"/>
              </a:rPr>
              <a:t>Réduction de dimension</a:t>
            </a:r>
            <a:endParaRPr b="0" lang="fr-FR" sz="6909" spc="-1" strike="noStrike">
              <a:latin typeface="Arial"/>
            </a:endParaRPr>
          </a:p>
        </p:txBody>
      </p:sp>
      <p:sp>
        <p:nvSpPr>
          <p:cNvPr id="726" name="CustomShape 6"/>
          <p:cNvSpPr/>
          <p:nvPr/>
        </p:nvSpPr>
        <p:spPr>
          <a:xfrm>
            <a:off x="875880" y="4312800"/>
            <a:ext cx="15473520" cy="119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703"/>
              </a:lnSpc>
            </a:pPr>
            <a:r>
              <a:rPr b="0" lang="fr-FR" sz="3359" spc="-1" strike="noStrike">
                <a:solidFill>
                  <a:srgbClr val="000000"/>
                </a:solidFill>
                <a:latin typeface="Canva Sans"/>
              </a:rPr>
              <a:t>Il s'agit d'une méthode de réduction de dimensionnalité qui est </a:t>
            </a:r>
            <a:endParaRPr b="0" lang="fr-FR" sz="3359" spc="-1" strike="noStrike">
              <a:latin typeface="Arial"/>
            </a:endParaRPr>
          </a:p>
          <a:p>
            <a:pPr>
              <a:lnSpc>
                <a:spcPts val="4703"/>
              </a:lnSpc>
            </a:pPr>
            <a:r>
              <a:rPr b="0" lang="fr-FR" sz="3359" spc="-1" strike="noStrike">
                <a:solidFill>
                  <a:srgbClr val="000000"/>
                </a:solidFill>
                <a:latin typeface="Canva Sans"/>
              </a:rPr>
              <a:t>de préférence utilisée pour un problème d'apprentissage non supervisé. </a:t>
            </a:r>
            <a:endParaRPr b="0" lang="fr-FR" sz="3359" spc="-1" strike="noStrike">
              <a:latin typeface="Arial"/>
            </a:endParaRPr>
          </a:p>
        </p:txBody>
      </p:sp>
      <p:sp>
        <p:nvSpPr>
          <p:cNvPr id="727" name="CustomShape 7"/>
          <p:cNvSpPr/>
          <p:nvPr/>
        </p:nvSpPr>
        <p:spPr>
          <a:xfrm>
            <a:off x="2501280" y="2230200"/>
            <a:ext cx="13285440" cy="105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291"/>
              </a:lnSpc>
            </a:pPr>
            <a:r>
              <a:rPr b="0" lang="fr-FR" sz="6909" spc="-1" strike="noStrike">
                <a:solidFill>
                  <a:srgbClr val="271905"/>
                </a:solidFill>
                <a:latin typeface="Bodoni FLF Italics"/>
              </a:rPr>
              <a:t>Principal Component Analysis (PCA)</a:t>
            </a:r>
            <a:endParaRPr b="0" lang="fr-FR" sz="6909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CustomShape 1"/>
          <p:cNvSpPr/>
          <p:nvPr/>
        </p:nvSpPr>
        <p:spPr>
          <a:xfrm>
            <a:off x="-454680" y="-222840"/>
            <a:ext cx="18742320" cy="1071072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29" name="Group 2"/>
          <p:cNvGrpSpPr/>
          <p:nvPr/>
        </p:nvGrpSpPr>
        <p:grpSpPr>
          <a:xfrm>
            <a:off x="-1054080" y="-1875240"/>
            <a:ext cx="4280760" cy="4280760"/>
            <a:chOff x="-1054080" y="-1875240"/>
            <a:chExt cx="4280760" cy="4280760"/>
          </a:xfrm>
        </p:grpSpPr>
        <p:sp>
          <p:nvSpPr>
            <p:cNvPr id="730" name="CustomShape 3"/>
            <p:cNvSpPr/>
            <p:nvPr/>
          </p:nvSpPr>
          <p:spPr>
            <a:xfrm>
              <a:off x="-1054080" y="-1875240"/>
              <a:ext cx="4280760" cy="42807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1" name="CustomShape 4"/>
            <p:cNvSpPr/>
            <p:nvPr/>
          </p:nvSpPr>
          <p:spPr>
            <a:xfrm>
              <a:off x="-652680" y="-1724760"/>
              <a:ext cx="3478320" cy="3728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32" name="CustomShape 5"/>
          <p:cNvSpPr/>
          <p:nvPr/>
        </p:nvSpPr>
        <p:spPr>
          <a:xfrm>
            <a:off x="1556640" y="5533200"/>
            <a:ext cx="15174000" cy="4015080"/>
          </a:xfrm>
          <a:custGeom>
            <a:avLst/>
            <a:gdLst/>
            <a:ahLst/>
            <a:rect l="l" t="t" r="r" b="b"/>
            <a:pathLst>
              <a:path w="15174507" h="4015332">
                <a:moveTo>
                  <a:pt x="0" y="0"/>
                </a:moveTo>
                <a:lnTo>
                  <a:pt x="15174506" y="0"/>
                </a:lnTo>
                <a:lnTo>
                  <a:pt x="15174506" y="4015332"/>
                </a:lnTo>
                <a:lnTo>
                  <a:pt x="0" y="401533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6"/>
          <p:cNvSpPr/>
          <p:nvPr/>
        </p:nvSpPr>
        <p:spPr>
          <a:xfrm>
            <a:off x="4766400" y="1009440"/>
            <a:ext cx="8755200" cy="218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12"/>
              </a:lnSpc>
            </a:pPr>
            <a:r>
              <a:rPr b="0" lang="fr-FR" sz="7180" spc="-1" strike="noStrike">
                <a:solidFill>
                  <a:srgbClr val="271905"/>
                </a:solidFill>
                <a:latin typeface="Bodoni FLF Italics"/>
              </a:rPr>
              <a:t>Réduction de dimension</a:t>
            </a:r>
            <a:endParaRPr b="0" lang="fr-FR" sz="7180" spc="-1" strike="noStrike">
              <a:latin typeface="Arial"/>
            </a:endParaRPr>
          </a:p>
        </p:txBody>
      </p:sp>
      <p:sp>
        <p:nvSpPr>
          <p:cNvPr id="734" name="CustomShape 7"/>
          <p:cNvSpPr/>
          <p:nvPr/>
        </p:nvSpPr>
        <p:spPr>
          <a:xfrm>
            <a:off x="812520" y="4073400"/>
            <a:ext cx="8331120" cy="61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753120" indent="-376200">
              <a:lnSpc>
                <a:spcPts val="4884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490" spc="-1" strike="noStrike">
                <a:solidFill>
                  <a:srgbClr val="000000"/>
                </a:solidFill>
                <a:latin typeface="Canva Sans"/>
              </a:rPr>
              <a:t>Standardisation de 'health' colonne</a:t>
            </a:r>
            <a:endParaRPr b="0" lang="fr-FR" sz="3490" spc="-1" strike="noStrike">
              <a:latin typeface="Arial"/>
            </a:endParaRPr>
          </a:p>
        </p:txBody>
      </p:sp>
      <p:sp>
        <p:nvSpPr>
          <p:cNvPr id="735" name="CustomShape 8"/>
          <p:cNvSpPr/>
          <p:nvPr/>
        </p:nvSpPr>
        <p:spPr>
          <a:xfrm>
            <a:off x="2354760" y="2100960"/>
            <a:ext cx="13578480" cy="218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12"/>
              </a:lnSpc>
            </a:pPr>
            <a:r>
              <a:rPr b="0" lang="fr-FR" sz="7180" spc="-1" strike="noStrike">
                <a:solidFill>
                  <a:srgbClr val="271905"/>
                </a:solidFill>
                <a:latin typeface="Bodoni FLF Italics"/>
              </a:rPr>
              <a:t>Principal Component Analysis (PCA)</a:t>
            </a:r>
            <a:endParaRPr b="0" lang="fr-FR" sz="7180" spc="-1" strike="noStrike">
              <a:latin typeface="Arial"/>
            </a:endParaRPr>
          </a:p>
        </p:txBody>
      </p:sp>
      <p:sp>
        <p:nvSpPr>
          <p:cNvPr id="736" name="CustomShape 9"/>
          <p:cNvSpPr/>
          <p:nvPr/>
        </p:nvSpPr>
        <p:spPr>
          <a:xfrm>
            <a:off x="812520" y="4601880"/>
            <a:ext cx="8157240" cy="61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753120" indent="-376200">
              <a:lnSpc>
                <a:spcPts val="4884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490" spc="-1" strike="noStrike">
                <a:solidFill>
                  <a:srgbClr val="000000"/>
                </a:solidFill>
                <a:latin typeface="Canva Sans"/>
              </a:rPr>
              <a:t>Normalisation des autres colonnes</a:t>
            </a:r>
            <a:endParaRPr b="0" lang="fr-FR" sz="349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CustomShape 1"/>
          <p:cNvSpPr/>
          <p:nvPr/>
        </p:nvSpPr>
        <p:spPr>
          <a:xfrm>
            <a:off x="0" y="-280080"/>
            <a:ext cx="18321840" cy="10566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38" name="Group 2"/>
          <p:cNvGrpSpPr/>
          <p:nvPr/>
        </p:nvGrpSpPr>
        <p:grpSpPr>
          <a:xfrm>
            <a:off x="14343840" y="-1908000"/>
            <a:ext cx="4303440" cy="4280760"/>
            <a:chOff x="14343840" y="-1908000"/>
            <a:chExt cx="4303440" cy="4280760"/>
          </a:xfrm>
        </p:grpSpPr>
        <p:sp>
          <p:nvSpPr>
            <p:cNvPr id="739" name="CustomShape 3"/>
            <p:cNvSpPr/>
            <p:nvPr/>
          </p:nvSpPr>
          <p:spPr>
            <a:xfrm>
              <a:off x="14343840" y="-1908000"/>
              <a:ext cx="4303440" cy="4280760"/>
            </a:xfrm>
            <a:custGeom>
              <a:avLst/>
              <a:gdLst/>
              <a:ahLst/>
              <a:rect l="l" t="t" r="r" b="b"/>
              <a:pathLst>
                <a:path w="874651" h="870041">
                  <a:moveTo>
                    <a:pt x="437326" y="0"/>
                  </a:moveTo>
                  <a:cubicBezTo>
                    <a:pt x="195797" y="0"/>
                    <a:pt x="0" y="194765"/>
                    <a:pt x="0" y="435021"/>
                  </a:cubicBezTo>
                  <a:cubicBezTo>
                    <a:pt x="0" y="675276"/>
                    <a:pt x="195797" y="870041"/>
                    <a:pt x="437326" y="870041"/>
                  </a:cubicBezTo>
                  <a:cubicBezTo>
                    <a:pt x="678854" y="870041"/>
                    <a:pt x="874651" y="675276"/>
                    <a:pt x="874651" y="435021"/>
                  </a:cubicBezTo>
                  <a:cubicBezTo>
                    <a:pt x="874651" y="194765"/>
                    <a:pt x="678854" y="0"/>
                    <a:pt x="437326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0" name="CustomShape 4"/>
            <p:cNvSpPr/>
            <p:nvPr/>
          </p:nvSpPr>
          <p:spPr>
            <a:xfrm>
              <a:off x="14747400" y="-1740960"/>
              <a:ext cx="3496320" cy="3712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41" name="CustomShape 5"/>
          <p:cNvSpPr/>
          <p:nvPr/>
        </p:nvSpPr>
        <p:spPr>
          <a:xfrm>
            <a:off x="587160" y="1028880"/>
            <a:ext cx="11449440" cy="8819280"/>
          </a:xfrm>
          <a:custGeom>
            <a:avLst/>
            <a:gdLst/>
            <a:ahLst/>
            <a:rect l="l" t="t" r="r" b="b"/>
            <a:pathLst>
              <a:path w="11449869" h="8819574">
                <a:moveTo>
                  <a:pt x="0" y="0"/>
                </a:moveTo>
                <a:lnTo>
                  <a:pt x="11449869" y="0"/>
                </a:lnTo>
                <a:lnTo>
                  <a:pt x="11449869" y="8819574"/>
                </a:lnTo>
                <a:lnTo>
                  <a:pt x="0" y="881957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-262" r="0" b="-26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6"/>
          <p:cNvSpPr/>
          <p:nvPr/>
        </p:nvSpPr>
        <p:spPr>
          <a:xfrm>
            <a:off x="12266640" y="3489120"/>
            <a:ext cx="5441400" cy="3898440"/>
          </a:xfrm>
          <a:custGeom>
            <a:avLst/>
            <a:gdLst/>
            <a:ahLst/>
            <a:rect l="l" t="t" r="r" b="b"/>
            <a:pathLst>
              <a:path w="5441799" h="3898909">
                <a:moveTo>
                  <a:pt x="0" y="0"/>
                </a:moveTo>
                <a:lnTo>
                  <a:pt x="5441799" y="0"/>
                </a:lnTo>
                <a:lnTo>
                  <a:pt x="5441799" y="3898909"/>
                </a:lnTo>
                <a:lnTo>
                  <a:pt x="0" y="389890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 l="-12185" t="-257" r="0" b="-25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058000" y="6477840"/>
            <a:ext cx="8282520" cy="8282520"/>
          </a:xfrm>
          <a:custGeom>
            <a:avLst/>
            <a:gdLst/>
            <a:ahLst/>
            <a:rect l="l" t="t" r="r" b="b"/>
            <a:pathLst>
              <a:path w="8282786" h="8282786">
                <a:moveTo>
                  <a:pt x="0" y="0"/>
                </a:moveTo>
                <a:lnTo>
                  <a:pt x="8282786" y="0"/>
                </a:lnTo>
                <a:lnTo>
                  <a:pt x="8282786" y="8282786"/>
                </a:lnTo>
                <a:lnTo>
                  <a:pt x="0" y="828278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0" name="Group 2"/>
          <p:cNvGrpSpPr/>
          <p:nvPr/>
        </p:nvGrpSpPr>
        <p:grpSpPr>
          <a:xfrm>
            <a:off x="1774440" y="2989080"/>
            <a:ext cx="3473640" cy="864360"/>
            <a:chOff x="1774440" y="2989080"/>
            <a:chExt cx="3473640" cy="864360"/>
          </a:xfrm>
        </p:grpSpPr>
        <p:sp>
          <p:nvSpPr>
            <p:cNvPr id="111" name="CustomShape 3"/>
            <p:cNvSpPr/>
            <p:nvPr/>
          </p:nvSpPr>
          <p:spPr>
            <a:xfrm>
              <a:off x="1774440" y="3206160"/>
              <a:ext cx="3473640" cy="647280"/>
            </a:xfrm>
            <a:custGeom>
              <a:avLst/>
              <a:gdLst/>
              <a:ah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CustomShape 4"/>
            <p:cNvSpPr/>
            <p:nvPr/>
          </p:nvSpPr>
          <p:spPr>
            <a:xfrm>
              <a:off x="1774440" y="2989080"/>
              <a:ext cx="3473640" cy="864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113"/>
                </a:lnSpc>
              </a:pPr>
              <a:r>
                <a:rPr b="0" lang="fr-FR" sz="2979" spc="26" strike="noStrike">
                  <a:solidFill>
                    <a:srgbClr val="ffffff"/>
                  </a:solidFill>
                  <a:latin typeface="DM Sans Bold"/>
                </a:rPr>
                <a:t>PCA</a:t>
              </a:r>
              <a:endParaRPr b="0" lang="fr-FR" sz="2979" spc="-1" strike="noStrike">
                <a:latin typeface="Arial"/>
              </a:endParaRPr>
            </a:p>
          </p:txBody>
        </p:sp>
      </p:grpSp>
      <p:sp>
        <p:nvSpPr>
          <p:cNvPr id="113" name="CustomShape 5"/>
          <p:cNvSpPr/>
          <p:nvPr/>
        </p:nvSpPr>
        <p:spPr>
          <a:xfrm>
            <a:off x="2323080" y="905760"/>
            <a:ext cx="13359960" cy="243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9587"/>
              </a:lnSpc>
            </a:pPr>
            <a:r>
              <a:rPr b="0" lang="fr-FR" sz="6950" spc="367" strike="noStrike">
                <a:solidFill>
                  <a:srgbClr val="000000"/>
                </a:solidFill>
                <a:latin typeface="Oswald Bold"/>
              </a:rPr>
              <a:t>DESCRIPTION DES ALGORITHMES</a:t>
            </a:r>
            <a:endParaRPr b="0" lang="fr-FR" sz="6950" spc="-1" strike="noStrike">
              <a:latin typeface="Arial"/>
            </a:endParaRPr>
          </a:p>
        </p:txBody>
      </p:sp>
      <p:grpSp>
        <p:nvGrpSpPr>
          <p:cNvPr id="114" name="Group 6"/>
          <p:cNvGrpSpPr/>
          <p:nvPr/>
        </p:nvGrpSpPr>
        <p:grpSpPr>
          <a:xfrm>
            <a:off x="13284360" y="2989080"/>
            <a:ext cx="3473640" cy="864360"/>
            <a:chOff x="13284360" y="2989080"/>
            <a:chExt cx="3473640" cy="864360"/>
          </a:xfrm>
        </p:grpSpPr>
        <p:sp>
          <p:nvSpPr>
            <p:cNvPr id="115" name="CustomShape 7"/>
            <p:cNvSpPr/>
            <p:nvPr/>
          </p:nvSpPr>
          <p:spPr>
            <a:xfrm>
              <a:off x="13284360" y="3206160"/>
              <a:ext cx="3473640" cy="647280"/>
            </a:xfrm>
            <a:custGeom>
              <a:avLst/>
              <a:gdLst/>
              <a:ah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CustomShape 8"/>
            <p:cNvSpPr/>
            <p:nvPr/>
          </p:nvSpPr>
          <p:spPr>
            <a:xfrm>
              <a:off x="13284360" y="2989080"/>
              <a:ext cx="3473640" cy="864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113"/>
                </a:lnSpc>
              </a:pPr>
              <a:r>
                <a:rPr b="0" lang="fr-FR" sz="2979" spc="26" strike="noStrike">
                  <a:solidFill>
                    <a:srgbClr val="ffffff"/>
                  </a:solidFill>
                  <a:latin typeface="DM Sans Bold"/>
                </a:rPr>
                <a:t> </a:t>
              </a:r>
              <a:r>
                <a:rPr b="0" lang="fr-FR" sz="2979" spc="26" strike="noStrike">
                  <a:solidFill>
                    <a:srgbClr val="ffffff"/>
                  </a:solidFill>
                  <a:latin typeface="DM Sans Bold"/>
                </a:rPr>
                <a:t>KNN</a:t>
              </a:r>
              <a:endParaRPr b="0" lang="fr-FR" sz="2979" spc="-1" strike="noStrike">
                <a:latin typeface="Arial"/>
              </a:endParaRPr>
            </a:p>
          </p:txBody>
        </p:sp>
      </p:grpSp>
      <p:sp>
        <p:nvSpPr>
          <p:cNvPr id="117" name="CustomShape 9"/>
          <p:cNvSpPr/>
          <p:nvPr/>
        </p:nvSpPr>
        <p:spPr>
          <a:xfrm>
            <a:off x="14479560" y="-4833720"/>
            <a:ext cx="7616160" cy="7815240"/>
          </a:xfrm>
          <a:custGeom>
            <a:avLst/>
            <a:gdLst/>
            <a:ah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0"/>
          <p:cNvSpPr/>
          <p:nvPr/>
        </p:nvSpPr>
        <p:spPr>
          <a:xfrm rot="17423400">
            <a:off x="-4941360" y="7096320"/>
            <a:ext cx="7616160" cy="7815240"/>
          </a:xfrm>
          <a:custGeom>
            <a:avLst/>
            <a:gdLst/>
            <a:ah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9" name="Group 11"/>
          <p:cNvGrpSpPr/>
          <p:nvPr/>
        </p:nvGrpSpPr>
        <p:grpSpPr>
          <a:xfrm>
            <a:off x="13010040" y="8496720"/>
            <a:ext cx="4248720" cy="4248720"/>
            <a:chOff x="13010040" y="8496720"/>
            <a:chExt cx="4248720" cy="4248720"/>
          </a:xfrm>
        </p:grpSpPr>
        <p:sp>
          <p:nvSpPr>
            <p:cNvPr id="120" name="CustomShape 12"/>
            <p:cNvSpPr/>
            <p:nvPr/>
          </p:nvSpPr>
          <p:spPr>
            <a:xfrm>
              <a:off x="13010040" y="849672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CustomShape 13"/>
            <p:cNvSpPr/>
            <p:nvPr/>
          </p:nvSpPr>
          <p:spPr>
            <a:xfrm>
              <a:off x="13408560" y="864612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2" name="Group 14"/>
          <p:cNvGrpSpPr/>
          <p:nvPr/>
        </p:nvGrpSpPr>
        <p:grpSpPr>
          <a:xfrm>
            <a:off x="789480" y="-2038680"/>
            <a:ext cx="3066840" cy="3066840"/>
            <a:chOff x="789480" y="-2038680"/>
            <a:chExt cx="3066840" cy="3066840"/>
          </a:xfrm>
        </p:grpSpPr>
        <p:sp>
          <p:nvSpPr>
            <p:cNvPr id="123" name="CustomShape 15"/>
            <p:cNvSpPr/>
            <p:nvPr/>
          </p:nvSpPr>
          <p:spPr>
            <a:xfrm>
              <a:off x="789480" y="-203868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CustomShape 16"/>
            <p:cNvSpPr/>
            <p:nvPr/>
          </p:nvSpPr>
          <p:spPr>
            <a:xfrm>
              <a:off x="1077120" y="-19306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5" name="Group 17"/>
          <p:cNvGrpSpPr/>
          <p:nvPr/>
        </p:nvGrpSpPr>
        <p:grpSpPr>
          <a:xfrm>
            <a:off x="7407000" y="2989080"/>
            <a:ext cx="3473640" cy="938880"/>
            <a:chOff x="7407000" y="2989080"/>
            <a:chExt cx="3473640" cy="938880"/>
          </a:xfrm>
        </p:grpSpPr>
        <p:sp>
          <p:nvSpPr>
            <p:cNvPr id="126" name="CustomShape 18"/>
            <p:cNvSpPr/>
            <p:nvPr/>
          </p:nvSpPr>
          <p:spPr>
            <a:xfrm>
              <a:off x="7407000" y="3206160"/>
              <a:ext cx="3473640" cy="721800"/>
            </a:xfrm>
            <a:custGeom>
              <a:avLst/>
              <a:gdLst/>
              <a:ahLst/>
              <a:rect l="l" t="t" r="r" b="b"/>
              <a:pathLst>
                <a:path w="914964" h="190169">
                  <a:moveTo>
                    <a:pt x="0" y="0"/>
                  </a:moveTo>
                  <a:lnTo>
                    <a:pt x="914964" y="0"/>
                  </a:lnTo>
                  <a:lnTo>
                    <a:pt x="914964" y="190169"/>
                  </a:lnTo>
                  <a:lnTo>
                    <a:pt x="0" y="19016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CustomShape 19"/>
            <p:cNvSpPr/>
            <p:nvPr/>
          </p:nvSpPr>
          <p:spPr>
            <a:xfrm>
              <a:off x="7407000" y="2989080"/>
              <a:ext cx="3473640" cy="938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113"/>
                </a:lnSpc>
              </a:pPr>
              <a:r>
                <a:rPr b="0" lang="fr-FR" sz="2979" spc="26" strike="noStrike">
                  <a:solidFill>
                    <a:srgbClr val="ffffff"/>
                  </a:solidFill>
                  <a:latin typeface="DM Sans Bold"/>
                </a:rPr>
                <a:t>GMMs</a:t>
              </a:r>
              <a:endParaRPr b="0" lang="fr-FR" sz="2979" spc="-1" strike="noStrike">
                <a:latin typeface="Arial"/>
              </a:endParaRPr>
            </a:p>
          </p:txBody>
        </p:sp>
      </p:grpSp>
      <p:sp>
        <p:nvSpPr>
          <p:cNvPr id="128" name="CustomShape 20"/>
          <p:cNvSpPr/>
          <p:nvPr/>
        </p:nvSpPr>
        <p:spPr>
          <a:xfrm>
            <a:off x="1830960" y="8091720"/>
            <a:ext cx="4843800" cy="2194920"/>
          </a:xfrm>
          <a:custGeom>
            <a:avLst/>
            <a:gdLst/>
            <a:ahLst/>
            <a:rect l="l" t="t" r="r" b="b"/>
            <a:pathLst>
              <a:path w="4844282" h="2195392">
                <a:moveTo>
                  <a:pt x="0" y="0"/>
                </a:moveTo>
                <a:lnTo>
                  <a:pt x="4844283" y="0"/>
                </a:lnTo>
                <a:lnTo>
                  <a:pt x="4844283" y="2195392"/>
                </a:lnTo>
                <a:lnTo>
                  <a:pt x="0" y="21953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tretch>
              <a:fillRect l="-4030" t="0" r="-16941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1"/>
          <p:cNvSpPr/>
          <p:nvPr/>
        </p:nvSpPr>
        <p:spPr>
          <a:xfrm>
            <a:off x="7407000" y="6072840"/>
            <a:ext cx="3823200" cy="1932840"/>
          </a:xfrm>
          <a:custGeom>
            <a:avLst/>
            <a:gdLst/>
            <a:ahLst/>
            <a:rect l="l" t="t" r="r" b="b"/>
            <a:pathLst>
              <a:path w="3823387" h="1933335">
                <a:moveTo>
                  <a:pt x="0" y="0"/>
                </a:moveTo>
                <a:lnTo>
                  <a:pt x="3823386" y="0"/>
                </a:lnTo>
                <a:lnTo>
                  <a:pt x="3823386" y="1933335"/>
                </a:lnTo>
                <a:lnTo>
                  <a:pt x="0" y="19333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2"/>
          <p:cNvSpPr/>
          <p:nvPr/>
        </p:nvSpPr>
        <p:spPr>
          <a:xfrm>
            <a:off x="12391920" y="7239240"/>
            <a:ext cx="4175280" cy="3047400"/>
          </a:xfrm>
          <a:custGeom>
            <a:avLst/>
            <a:gdLst/>
            <a:ahLst/>
            <a:rect l="l" t="t" r="r" b="b"/>
            <a:pathLst>
              <a:path w="4175680" h="3047686">
                <a:moveTo>
                  <a:pt x="0" y="0"/>
                </a:moveTo>
                <a:lnTo>
                  <a:pt x="4175680" y="0"/>
                </a:lnTo>
                <a:lnTo>
                  <a:pt x="4175680" y="3047686"/>
                </a:lnTo>
                <a:lnTo>
                  <a:pt x="0" y="304768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3"/>
          <p:cNvSpPr/>
          <p:nvPr/>
        </p:nvSpPr>
        <p:spPr>
          <a:xfrm>
            <a:off x="6784200" y="4193640"/>
            <a:ext cx="5068800" cy="13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730"/>
              </a:lnSpc>
            </a:pPr>
            <a:r>
              <a:rPr b="0" lang="fr-FR" sz="1979" spc="191" strike="noStrike">
                <a:solidFill>
                  <a:srgbClr val="231f20"/>
                </a:solidFill>
                <a:latin typeface="DM Sans"/>
              </a:rPr>
              <a:t>GMM est un modèle probabiliste utilisé pour représenter la distribution de probabilité d'un ensemble de données. </a:t>
            </a:r>
            <a:endParaRPr b="0" lang="fr-FR" sz="1979" spc="-1" strike="noStrike">
              <a:latin typeface="Arial"/>
            </a:endParaRPr>
          </a:p>
        </p:txBody>
      </p:sp>
      <p:sp>
        <p:nvSpPr>
          <p:cNvPr id="132" name="CustomShape 24"/>
          <p:cNvSpPr/>
          <p:nvPr/>
        </p:nvSpPr>
        <p:spPr>
          <a:xfrm>
            <a:off x="13162680" y="4193640"/>
            <a:ext cx="4017240" cy="105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775"/>
              </a:lnSpc>
            </a:pPr>
            <a:r>
              <a:rPr b="0" lang="fr-FR" sz="2010" spc="194" strike="noStrike">
                <a:solidFill>
                  <a:srgbClr val="231f20"/>
                </a:solidFill>
                <a:latin typeface="DM Sans"/>
              </a:rPr>
              <a:t>KNN est un algorithme d'apprentissage supervisé non paramétrique</a:t>
            </a:r>
            <a:endParaRPr b="0" lang="fr-FR" sz="2010" spc="-1" strike="noStrike">
              <a:latin typeface="Arial"/>
            </a:endParaRPr>
          </a:p>
        </p:txBody>
      </p:sp>
      <p:sp>
        <p:nvSpPr>
          <p:cNvPr id="133" name="CustomShape 25"/>
          <p:cNvSpPr/>
          <p:nvPr/>
        </p:nvSpPr>
        <p:spPr>
          <a:xfrm>
            <a:off x="789480" y="4184280"/>
            <a:ext cx="5493240" cy="155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061"/>
              </a:lnSpc>
            </a:pPr>
            <a:r>
              <a:rPr b="0" lang="fr-FR" sz="2220" spc="216" strike="noStrike">
                <a:solidFill>
                  <a:srgbClr val="231f20"/>
                </a:solidFill>
                <a:latin typeface="DM Sans"/>
              </a:rPr>
              <a:t>PCA est une technique de réduction de dimensionnalité </a:t>
            </a:r>
            <a:endParaRPr b="0" lang="fr-FR" sz="2220" spc="-1" strike="noStrike">
              <a:latin typeface="Arial"/>
            </a:endParaRPr>
          </a:p>
          <a:p>
            <a:pPr algn="ctr">
              <a:lnSpc>
                <a:spcPts val="3061"/>
              </a:lnSpc>
            </a:pPr>
            <a:endParaRPr b="0" lang="fr-FR" sz="2220" spc="-1" strike="noStrike">
              <a:latin typeface="Arial"/>
            </a:endParaRPr>
          </a:p>
          <a:p>
            <a:pPr algn="ctr">
              <a:lnSpc>
                <a:spcPts val="3061"/>
              </a:lnSpc>
            </a:pPr>
            <a:endParaRPr b="0" lang="fr-FR" sz="222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CustomShape 1"/>
          <p:cNvSpPr/>
          <p:nvPr/>
        </p:nvSpPr>
        <p:spPr>
          <a:xfrm>
            <a:off x="-423360" y="-243720"/>
            <a:ext cx="18711000" cy="1057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44" name="Group 2"/>
          <p:cNvGrpSpPr/>
          <p:nvPr/>
        </p:nvGrpSpPr>
        <p:grpSpPr>
          <a:xfrm>
            <a:off x="-1020960" y="-1806840"/>
            <a:ext cx="4273560" cy="4273560"/>
            <a:chOff x="-1020960" y="-1806840"/>
            <a:chExt cx="4273560" cy="4273560"/>
          </a:xfrm>
        </p:grpSpPr>
        <p:sp>
          <p:nvSpPr>
            <p:cNvPr id="745" name="CustomShape 3"/>
            <p:cNvSpPr/>
            <p:nvPr/>
          </p:nvSpPr>
          <p:spPr>
            <a:xfrm>
              <a:off x="-1020960" y="-1806840"/>
              <a:ext cx="4273560" cy="42735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6" name="CustomShape 4"/>
            <p:cNvSpPr/>
            <p:nvPr/>
          </p:nvSpPr>
          <p:spPr>
            <a:xfrm>
              <a:off x="-620280" y="-1656720"/>
              <a:ext cx="3472200" cy="3722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47" name="CustomShape 5"/>
          <p:cNvSpPr/>
          <p:nvPr/>
        </p:nvSpPr>
        <p:spPr>
          <a:xfrm>
            <a:off x="5532120" y="-243720"/>
            <a:ext cx="11397960" cy="10502640"/>
          </a:xfrm>
          <a:custGeom>
            <a:avLst/>
            <a:gdLst/>
            <a:ahLst/>
            <a:rect l="l" t="t" r="r" b="b"/>
            <a:pathLst>
              <a:path w="11398434" h="10502846">
                <a:moveTo>
                  <a:pt x="0" y="0"/>
                </a:moveTo>
                <a:lnTo>
                  <a:pt x="11398435" y="0"/>
                </a:lnTo>
                <a:lnTo>
                  <a:pt x="11398435" y="10502845"/>
                </a:lnTo>
                <a:lnTo>
                  <a:pt x="0" y="105028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-2305" t="-10714" r="0" b="-238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6"/>
          <p:cNvSpPr/>
          <p:nvPr/>
        </p:nvSpPr>
        <p:spPr>
          <a:xfrm>
            <a:off x="542160" y="4459320"/>
            <a:ext cx="4989240" cy="23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6267"/>
              </a:lnSpc>
            </a:pPr>
            <a:r>
              <a:rPr b="0" lang="fr-FR" sz="4479" spc="-1" strike="noStrike">
                <a:solidFill>
                  <a:srgbClr val="000000"/>
                </a:solidFill>
                <a:latin typeface="Canva Sans Bold"/>
              </a:rPr>
              <a:t>3D Scatter Plot </a:t>
            </a:r>
            <a:endParaRPr b="0" lang="fr-FR" sz="4479" spc="-1" strike="noStrike">
              <a:latin typeface="Arial"/>
            </a:endParaRPr>
          </a:p>
          <a:p>
            <a:pPr>
              <a:lnSpc>
                <a:spcPts val="6267"/>
              </a:lnSpc>
            </a:pPr>
            <a:r>
              <a:rPr b="0" lang="fr-FR" sz="4479" spc="-1" strike="noStrike">
                <a:solidFill>
                  <a:srgbClr val="000000"/>
                </a:solidFill>
                <a:latin typeface="Canva Sans Bold"/>
              </a:rPr>
              <a:t>des données PCA</a:t>
            </a:r>
            <a:endParaRPr b="0" lang="fr-FR" sz="4479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ustomShape 1"/>
          <p:cNvSpPr/>
          <p:nvPr/>
        </p:nvSpPr>
        <p:spPr>
          <a:xfrm>
            <a:off x="-378720" y="-214200"/>
            <a:ext cx="18844920" cy="1077660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50" name="Group 2"/>
          <p:cNvGrpSpPr/>
          <p:nvPr/>
        </p:nvGrpSpPr>
        <p:grpSpPr>
          <a:xfrm>
            <a:off x="-1039680" y="-1994760"/>
            <a:ext cx="4331880" cy="4116960"/>
            <a:chOff x="-1039680" y="-1994760"/>
            <a:chExt cx="4331880" cy="4116960"/>
          </a:xfrm>
        </p:grpSpPr>
        <p:sp>
          <p:nvSpPr>
            <p:cNvPr id="751" name="CustomShape 3"/>
            <p:cNvSpPr/>
            <p:nvPr/>
          </p:nvSpPr>
          <p:spPr>
            <a:xfrm>
              <a:off x="-1039680" y="-1994760"/>
              <a:ext cx="4331880" cy="4116960"/>
            </a:xfrm>
            <a:custGeom>
              <a:avLst/>
              <a:gdLst/>
              <a:ahLst/>
              <a:rect l="l" t="t" r="r" b="b"/>
              <a:pathLst>
                <a:path w="855243" h="812800">
                  <a:moveTo>
                    <a:pt x="427621" y="0"/>
                  </a:moveTo>
                  <a:cubicBezTo>
                    <a:pt x="191453" y="0"/>
                    <a:pt x="0" y="181951"/>
                    <a:pt x="0" y="406400"/>
                  </a:cubicBezTo>
                  <a:cubicBezTo>
                    <a:pt x="0" y="630849"/>
                    <a:pt x="191453" y="812800"/>
                    <a:pt x="427621" y="812800"/>
                  </a:cubicBezTo>
                  <a:cubicBezTo>
                    <a:pt x="663790" y="812800"/>
                    <a:pt x="855243" y="630849"/>
                    <a:pt x="855243" y="406400"/>
                  </a:cubicBezTo>
                  <a:cubicBezTo>
                    <a:pt x="855243" y="181951"/>
                    <a:pt x="663790" y="0"/>
                    <a:pt x="427621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CustomShape 4"/>
            <p:cNvSpPr/>
            <p:nvPr/>
          </p:nvSpPr>
          <p:spPr>
            <a:xfrm>
              <a:off x="-633600" y="-1850040"/>
              <a:ext cx="3519720" cy="3586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53" name="CustomShape 5"/>
          <p:cNvSpPr/>
          <p:nvPr/>
        </p:nvSpPr>
        <p:spPr>
          <a:xfrm>
            <a:off x="6646680" y="1015560"/>
            <a:ext cx="4993920" cy="10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280"/>
              </a:lnSpc>
            </a:pPr>
            <a:r>
              <a:rPr b="0" lang="fr-FR" sz="6900" spc="-1" strike="noStrike">
                <a:solidFill>
                  <a:srgbClr val="271905"/>
                </a:solidFill>
                <a:latin typeface="Bodoni FLF Italics"/>
              </a:rPr>
              <a:t>Modélisation</a:t>
            </a:r>
            <a:endParaRPr b="0" lang="fr-FR" sz="6900" spc="-1" strike="noStrike">
              <a:latin typeface="Arial"/>
            </a:endParaRPr>
          </a:p>
        </p:txBody>
      </p:sp>
      <p:sp>
        <p:nvSpPr>
          <p:cNvPr id="754" name="CustomShape 6"/>
          <p:cNvSpPr/>
          <p:nvPr/>
        </p:nvSpPr>
        <p:spPr>
          <a:xfrm>
            <a:off x="1126440" y="3552480"/>
            <a:ext cx="6181200" cy="5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697"/>
              </a:lnSpc>
            </a:pPr>
            <a:r>
              <a:rPr b="0" lang="fr-FR" sz="3359" spc="-1" strike="noStrike">
                <a:solidFill>
                  <a:srgbClr val="000000"/>
                </a:solidFill>
                <a:latin typeface="Canva Sans"/>
              </a:rPr>
              <a:t> </a:t>
            </a:r>
            <a:r>
              <a:rPr b="0" lang="fr-FR" sz="3359" spc="-1" strike="noStrike">
                <a:solidFill>
                  <a:srgbClr val="000000"/>
                </a:solidFill>
                <a:latin typeface="Canva Sans"/>
              </a:rPr>
              <a:t>Santé - Commerce - Finance</a:t>
            </a:r>
            <a:endParaRPr b="0" lang="fr-FR" sz="3359" spc="-1" strike="noStrike">
              <a:latin typeface="Arial"/>
            </a:endParaRPr>
          </a:p>
        </p:txBody>
      </p:sp>
      <p:sp>
        <p:nvSpPr>
          <p:cNvPr id="755" name="CustomShape 7"/>
          <p:cNvSpPr/>
          <p:nvPr/>
        </p:nvSpPr>
        <p:spPr>
          <a:xfrm>
            <a:off x="809280" y="2064240"/>
            <a:ext cx="16668720" cy="21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280"/>
              </a:lnSpc>
            </a:pPr>
            <a:r>
              <a:rPr b="0" lang="fr-FR" sz="6900" spc="-1" strike="noStrike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  <a:endParaRPr b="0" lang="fr-FR" sz="6900" spc="-1" strike="noStrike">
              <a:latin typeface="Arial"/>
            </a:endParaRPr>
          </a:p>
        </p:txBody>
      </p:sp>
      <p:sp>
        <p:nvSpPr>
          <p:cNvPr id="756" name="CustomShape 8"/>
          <p:cNvSpPr/>
          <p:nvPr/>
        </p:nvSpPr>
        <p:spPr>
          <a:xfrm>
            <a:off x="9706680" y="3552480"/>
            <a:ext cx="3146760" cy="5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697"/>
              </a:lnSpc>
            </a:pPr>
            <a:r>
              <a:rPr b="0" lang="fr-FR" sz="3359" spc="-1" strike="noStrike">
                <a:solidFill>
                  <a:srgbClr val="000000"/>
                </a:solidFill>
                <a:latin typeface="Canva Sans"/>
              </a:rPr>
              <a:t> </a:t>
            </a:r>
            <a:r>
              <a:rPr b="0" lang="fr-FR" sz="3359" spc="-1" strike="noStrike">
                <a:solidFill>
                  <a:srgbClr val="000000"/>
                </a:solidFill>
                <a:latin typeface="Canva Sans"/>
              </a:rPr>
              <a:t>Données PCA </a:t>
            </a:r>
            <a:endParaRPr b="0" lang="fr-FR" sz="3359" spc="-1" strike="noStrike">
              <a:latin typeface="Arial"/>
            </a:endParaRPr>
          </a:p>
        </p:txBody>
      </p:sp>
      <p:sp>
        <p:nvSpPr>
          <p:cNvPr id="757" name="CustomShape 9"/>
          <p:cNvSpPr/>
          <p:nvPr/>
        </p:nvSpPr>
        <p:spPr>
          <a:xfrm>
            <a:off x="1126440" y="4573800"/>
            <a:ext cx="6671520" cy="5169600"/>
          </a:xfrm>
          <a:custGeom>
            <a:avLst/>
            <a:gdLst/>
            <a:ahLst/>
            <a:rect l="l" t="t" r="r" b="b"/>
            <a:pathLst>
              <a:path w="6671940" h="5169975">
                <a:moveTo>
                  <a:pt x="0" y="0"/>
                </a:moveTo>
                <a:lnTo>
                  <a:pt x="6671940" y="0"/>
                </a:lnTo>
                <a:lnTo>
                  <a:pt x="6671940" y="5169975"/>
                </a:lnTo>
                <a:lnTo>
                  <a:pt x="0" y="516997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-2596" r="-5942" b="-259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10"/>
          <p:cNvSpPr/>
          <p:nvPr/>
        </p:nvSpPr>
        <p:spPr>
          <a:xfrm>
            <a:off x="9706680" y="4573800"/>
            <a:ext cx="7552440" cy="5169600"/>
          </a:xfrm>
          <a:custGeom>
            <a:avLst/>
            <a:gdLst/>
            <a:ahLst/>
            <a:rect l="l" t="t" r="r" b="b"/>
            <a:pathLst>
              <a:path w="7552631" h="5169975">
                <a:moveTo>
                  <a:pt x="0" y="0"/>
                </a:moveTo>
                <a:lnTo>
                  <a:pt x="7552631" y="0"/>
                </a:lnTo>
                <a:lnTo>
                  <a:pt x="7552631" y="5169975"/>
                </a:lnTo>
                <a:lnTo>
                  <a:pt x="0" y="516997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 l="-12185" t="-2593" r="0" b="-259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CustomShape 1"/>
          <p:cNvSpPr/>
          <p:nvPr/>
        </p:nvSpPr>
        <p:spPr>
          <a:xfrm>
            <a:off x="-552960" y="-237240"/>
            <a:ext cx="18840600" cy="1052964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60" name="Group 2"/>
          <p:cNvGrpSpPr/>
          <p:nvPr/>
        </p:nvGrpSpPr>
        <p:grpSpPr>
          <a:xfrm>
            <a:off x="-1036800" y="-1859400"/>
            <a:ext cx="4277160" cy="4277160"/>
            <a:chOff x="-1036800" y="-1859400"/>
            <a:chExt cx="4277160" cy="4277160"/>
          </a:xfrm>
        </p:grpSpPr>
        <p:sp>
          <p:nvSpPr>
            <p:cNvPr id="761" name="CustomShape 3"/>
            <p:cNvSpPr/>
            <p:nvPr/>
          </p:nvSpPr>
          <p:spPr>
            <a:xfrm>
              <a:off x="-1036800" y="-1859400"/>
              <a:ext cx="4277160" cy="42771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" name="CustomShape 4"/>
            <p:cNvSpPr/>
            <p:nvPr/>
          </p:nvSpPr>
          <p:spPr>
            <a:xfrm>
              <a:off x="-635760" y="-1709280"/>
              <a:ext cx="3475080" cy="3725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3" name="CustomShape 5"/>
          <p:cNvSpPr/>
          <p:nvPr/>
        </p:nvSpPr>
        <p:spPr>
          <a:xfrm>
            <a:off x="6678360" y="961920"/>
            <a:ext cx="4930560" cy="109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03"/>
              </a:lnSpc>
            </a:pPr>
            <a:r>
              <a:rPr b="0" lang="fr-FR" sz="7169" spc="-1" strike="noStrike">
                <a:solidFill>
                  <a:srgbClr val="271905"/>
                </a:solidFill>
                <a:latin typeface="Bodoni FLF Italics"/>
              </a:rPr>
              <a:t>Modélisation</a:t>
            </a:r>
            <a:endParaRPr b="0" lang="fr-FR" sz="7169" spc="-1" strike="noStrike">
              <a:latin typeface="Arial"/>
            </a:endParaRPr>
          </a:p>
        </p:txBody>
      </p:sp>
      <p:sp>
        <p:nvSpPr>
          <p:cNvPr id="764" name="CustomShape 6"/>
          <p:cNvSpPr/>
          <p:nvPr/>
        </p:nvSpPr>
        <p:spPr>
          <a:xfrm>
            <a:off x="1703160" y="3748320"/>
            <a:ext cx="418428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59"/>
              </a:lnSpc>
            </a:pPr>
            <a:r>
              <a:rPr b="0" lang="fr-FR" sz="3690" spc="-1" strike="noStrike">
                <a:solidFill>
                  <a:srgbClr val="000000"/>
                </a:solidFill>
                <a:latin typeface="Canva Sans Bold"/>
              </a:rPr>
              <a:t>Gaussian Mixture :</a:t>
            </a:r>
            <a:endParaRPr b="0" lang="fr-FR" sz="3690" spc="-1" strike="noStrike">
              <a:latin typeface="Arial"/>
            </a:endParaRPr>
          </a:p>
        </p:txBody>
      </p:sp>
      <p:sp>
        <p:nvSpPr>
          <p:cNvPr id="765" name="CustomShape 7"/>
          <p:cNvSpPr/>
          <p:nvPr/>
        </p:nvSpPr>
        <p:spPr>
          <a:xfrm>
            <a:off x="1101960" y="4818960"/>
            <a:ext cx="15366600" cy="433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752400" indent="-375840">
              <a:lnSpc>
                <a:spcPts val="4878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490" spc="-1" strike="noStrike">
                <a:solidFill>
                  <a:srgbClr val="000000"/>
                </a:solidFill>
                <a:latin typeface="Canva Sans"/>
              </a:rPr>
              <a:t>Sélectionne aléatoirement des paramètres initiaux pour les clusters. </a:t>
            </a:r>
            <a:endParaRPr b="0" lang="fr-FR" sz="3490" spc="-1" strike="noStrike">
              <a:latin typeface="Arial"/>
            </a:endParaRPr>
          </a:p>
          <a:p>
            <a:pPr lvl="1" marL="752400" indent="-375840">
              <a:lnSpc>
                <a:spcPts val="4878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490" spc="-1" strike="noStrike">
                <a:solidFill>
                  <a:srgbClr val="000000"/>
                </a:solidFill>
                <a:latin typeface="Canva Sans"/>
              </a:rPr>
              <a:t>Attribue chaque point de données au cluster </a:t>
            </a:r>
            <a:endParaRPr b="0" lang="fr-FR" sz="3490" spc="-1" strike="noStrike">
              <a:latin typeface="Arial"/>
            </a:endParaRPr>
          </a:p>
          <a:p>
            <a:pPr>
              <a:lnSpc>
                <a:spcPts val="4878"/>
              </a:lnSpc>
            </a:pPr>
            <a:r>
              <a:rPr b="0" lang="fr-FR" sz="3490" spc="-1" strike="noStrike">
                <a:solidFill>
                  <a:srgbClr val="000000"/>
                </a:solidFill>
                <a:latin typeface="Canva Sans"/>
              </a:rPr>
              <a:t>       </a:t>
            </a:r>
            <a:r>
              <a:rPr b="0" lang="fr-FR" sz="3490" spc="-1" strike="noStrike">
                <a:solidFill>
                  <a:srgbClr val="000000"/>
                </a:solidFill>
                <a:latin typeface="Canva Sans"/>
              </a:rPr>
              <a:t>qui maximise la vraisemblance des données observées. </a:t>
            </a:r>
            <a:endParaRPr b="0" lang="fr-FR" sz="3490" spc="-1" strike="noStrike">
              <a:latin typeface="Arial"/>
            </a:endParaRPr>
          </a:p>
          <a:p>
            <a:pPr lvl="1" marL="752400" indent="-375840">
              <a:lnSpc>
                <a:spcPts val="4878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490" spc="-1" strike="noStrike">
                <a:solidFill>
                  <a:srgbClr val="000000"/>
                </a:solidFill>
                <a:latin typeface="Canva Sans"/>
              </a:rPr>
              <a:t>Met à jour les paramètres de chaque cluster </a:t>
            </a:r>
            <a:endParaRPr b="0" lang="fr-FR" sz="3490" spc="-1" strike="noStrike">
              <a:latin typeface="Arial"/>
            </a:endParaRPr>
          </a:p>
          <a:p>
            <a:pPr>
              <a:lnSpc>
                <a:spcPts val="4878"/>
              </a:lnSpc>
            </a:pPr>
            <a:r>
              <a:rPr b="0" lang="fr-FR" sz="3490" spc="-1" strike="noStrike">
                <a:solidFill>
                  <a:srgbClr val="000000"/>
                </a:solidFill>
                <a:latin typeface="Canva Sans"/>
              </a:rPr>
              <a:t>       </a:t>
            </a:r>
            <a:r>
              <a:rPr b="0" lang="fr-FR" sz="3490" spc="-1" strike="noStrike">
                <a:solidFill>
                  <a:srgbClr val="000000"/>
                </a:solidFill>
                <a:latin typeface="Canva Sans"/>
              </a:rPr>
              <a:t>en fonction des points de données qui lui sont attribués. </a:t>
            </a:r>
            <a:endParaRPr b="0" lang="fr-FR" sz="3490" spc="-1" strike="noStrike">
              <a:latin typeface="Arial"/>
            </a:endParaRPr>
          </a:p>
          <a:p>
            <a:pPr lvl="1" marL="752400" indent="-375840">
              <a:lnSpc>
                <a:spcPts val="4878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490" spc="-1" strike="noStrike">
                <a:solidFill>
                  <a:srgbClr val="000000"/>
                </a:solidFill>
                <a:latin typeface="Canva Sans"/>
              </a:rPr>
              <a:t>Répète ce processus jusqu'à ce que la convergence soit atteinte</a:t>
            </a:r>
            <a:endParaRPr b="0" lang="fr-FR" sz="3490" spc="-1" strike="noStrike">
              <a:latin typeface="Arial"/>
            </a:endParaRPr>
          </a:p>
          <a:p>
            <a:pPr>
              <a:lnSpc>
                <a:spcPts val="4878"/>
              </a:lnSpc>
            </a:pPr>
            <a:r>
              <a:rPr b="0" lang="fr-FR" sz="3490" spc="-1" strike="noStrike">
                <a:solidFill>
                  <a:srgbClr val="000000"/>
                </a:solidFill>
                <a:latin typeface="Canva Sans"/>
              </a:rPr>
              <a:t>       </a:t>
            </a:r>
            <a:r>
              <a:rPr b="0" lang="fr-FR" sz="3490" spc="-1" strike="noStrike">
                <a:solidFill>
                  <a:srgbClr val="000000"/>
                </a:solidFill>
                <a:latin typeface="Canva Sans"/>
              </a:rPr>
              <a:t>où les paramètres ne changent plus de manière significative. </a:t>
            </a:r>
            <a:endParaRPr b="0" lang="fr-FR" sz="3490" spc="-1" strike="noStrike">
              <a:latin typeface="Arial"/>
            </a:endParaRPr>
          </a:p>
        </p:txBody>
      </p:sp>
      <p:sp>
        <p:nvSpPr>
          <p:cNvPr id="766" name="CustomShape 8"/>
          <p:cNvSpPr/>
          <p:nvPr/>
        </p:nvSpPr>
        <p:spPr>
          <a:xfrm>
            <a:off x="473400" y="2152440"/>
            <a:ext cx="17341200" cy="21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03"/>
              </a:lnSpc>
            </a:pPr>
            <a:r>
              <a:rPr b="0" lang="fr-FR" sz="7169" spc="-1" strike="noStrike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  <a:endParaRPr b="0" lang="fr-FR" sz="7169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CustomShape 1"/>
          <p:cNvSpPr/>
          <p:nvPr/>
        </p:nvSpPr>
        <p:spPr>
          <a:xfrm>
            <a:off x="-684720" y="-352080"/>
            <a:ext cx="19287360" cy="1067004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68" name="Group 2"/>
          <p:cNvGrpSpPr/>
          <p:nvPr/>
        </p:nvGrpSpPr>
        <p:grpSpPr>
          <a:xfrm>
            <a:off x="-1085400" y="-1864800"/>
            <a:ext cx="4287960" cy="4287960"/>
            <a:chOff x="-1085400" y="-1864800"/>
            <a:chExt cx="4287960" cy="4287960"/>
          </a:xfrm>
        </p:grpSpPr>
        <p:sp>
          <p:nvSpPr>
            <p:cNvPr id="769" name="CustomShape 3"/>
            <p:cNvSpPr/>
            <p:nvPr/>
          </p:nvSpPr>
          <p:spPr>
            <a:xfrm>
              <a:off x="-1085400" y="-1864800"/>
              <a:ext cx="4287960" cy="42879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0" name="CustomShape 4"/>
            <p:cNvSpPr/>
            <p:nvPr/>
          </p:nvSpPr>
          <p:spPr>
            <a:xfrm>
              <a:off x="-683280" y="-1713960"/>
              <a:ext cx="3483720" cy="3735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71" name="CustomShape 5"/>
          <p:cNvSpPr/>
          <p:nvPr/>
        </p:nvSpPr>
        <p:spPr>
          <a:xfrm>
            <a:off x="6672240" y="961920"/>
            <a:ext cx="4943160" cy="10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23"/>
              </a:lnSpc>
            </a:pPr>
            <a:r>
              <a:rPr b="0" lang="fr-FR" sz="7190" spc="-1" strike="noStrike">
                <a:solidFill>
                  <a:srgbClr val="271905"/>
                </a:solidFill>
                <a:latin typeface="Bodoni FLF Italics"/>
              </a:rPr>
              <a:t>Modélisation</a:t>
            </a:r>
            <a:endParaRPr b="0" lang="fr-FR" sz="7190" spc="-1" strike="noStrike">
              <a:latin typeface="Arial"/>
            </a:endParaRPr>
          </a:p>
        </p:txBody>
      </p:sp>
      <p:sp>
        <p:nvSpPr>
          <p:cNvPr id="772" name="CustomShape 6"/>
          <p:cNvSpPr/>
          <p:nvPr/>
        </p:nvSpPr>
        <p:spPr>
          <a:xfrm>
            <a:off x="1661760" y="3757320"/>
            <a:ext cx="419472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70"/>
              </a:lnSpc>
            </a:pPr>
            <a:r>
              <a:rPr b="0" lang="fr-FR" sz="3700" spc="-1" strike="noStrike">
                <a:solidFill>
                  <a:srgbClr val="000000"/>
                </a:solidFill>
                <a:latin typeface="Canva Sans Bold"/>
              </a:rPr>
              <a:t>Gaussian Mixture :</a:t>
            </a:r>
            <a:endParaRPr b="0" lang="fr-FR" sz="3700" spc="-1" strike="noStrike">
              <a:latin typeface="Arial"/>
            </a:endParaRPr>
          </a:p>
        </p:txBody>
      </p:sp>
      <p:sp>
        <p:nvSpPr>
          <p:cNvPr id="773" name="CustomShape 7"/>
          <p:cNvSpPr/>
          <p:nvPr/>
        </p:nvSpPr>
        <p:spPr>
          <a:xfrm>
            <a:off x="1058760" y="5101920"/>
            <a:ext cx="955080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849240" indent="-424440">
              <a:lnSpc>
                <a:spcPts val="5508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940" spc="-1" strike="noStrike">
                <a:solidFill>
                  <a:srgbClr val="000000"/>
                </a:solidFill>
                <a:latin typeface="Canva Sans Bold"/>
              </a:rPr>
              <a:t>BIC </a:t>
            </a:r>
            <a:r>
              <a:rPr b="0" lang="fr-FR" sz="3940" spc="-1" strike="noStrike">
                <a:solidFill>
                  <a:srgbClr val="000000"/>
                </a:solidFill>
                <a:latin typeface="Canva Sans"/>
              </a:rPr>
              <a:t>(Critère d'Information Bayésien)</a:t>
            </a:r>
            <a:endParaRPr b="0" lang="fr-FR" sz="3940" spc="-1" strike="noStrike">
              <a:latin typeface="Arial"/>
            </a:endParaRPr>
          </a:p>
          <a:p>
            <a:pPr lvl="1" marL="849240" indent="-424440">
              <a:lnSpc>
                <a:spcPts val="5508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940" spc="-1" strike="noStrike">
                <a:solidFill>
                  <a:srgbClr val="000000"/>
                </a:solidFill>
                <a:latin typeface="Canva Sans Bold"/>
              </a:rPr>
              <a:t>AIC </a:t>
            </a:r>
            <a:r>
              <a:rPr b="0" lang="fr-FR" sz="3940" spc="-1" strike="noStrike">
                <a:solidFill>
                  <a:srgbClr val="000000"/>
                </a:solidFill>
                <a:latin typeface="Canva Sans"/>
              </a:rPr>
              <a:t>(Critère d'Information d'Akaike)</a:t>
            </a:r>
            <a:endParaRPr b="0" lang="fr-FR" sz="3940" spc="-1" strike="noStrike">
              <a:latin typeface="Arial"/>
            </a:endParaRPr>
          </a:p>
        </p:txBody>
      </p:sp>
      <p:sp>
        <p:nvSpPr>
          <p:cNvPr id="774" name="CustomShape 8"/>
          <p:cNvSpPr/>
          <p:nvPr/>
        </p:nvSpPr>
        <p:spPr>
          <a:xfrm>
            <a:off x="436320" y="2055600"/>
            <a:ext cx="17415000" cy="218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23"/>
              </a:lnSpc>
            </a:pPr>
            <a:r>
              <a:rPr b="0" lang="fr-FR" sz="7190" spc="-1" strike="noStrike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  <a:endParaRPr b="0" lang="fr-FR" sz="719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CustomShape 1"/>
          <p:cNvSpPr/>
          <p:nvPr/>
        </p:nvSpPr>
        <p:spPr>
          <a:xfrm>
            <a:off x="-2880" y="0"/>
            <a:ext cx="18311400" cy="1028664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76" name="Group 2"/>
          <p:cNvGrpSpPr/>
          <p:nvPr/>
        </p:nvGrpSpPr>
        <p:grpSpPr>
          <a:xfrm>
            <a:off x="-345600" y="-2131200"/>
            <a:ext cx="4300920" cy="4262040"/>
            <a:chOff x="-345600" y="-2131200"/>
            <a:chExt cx="4300920" cy="4262040"/>
          </a:xfrm>
        </p:grpSpPr>
        <p:sp>
          <p:nvSpPr>
            <p:cNvPr id="777" name="CustomShape 3"/>
            <p:cNvSpPr/>
            <p:nvPr/>
          </p:nvSpPr>
          <p:spPr>
            <a:xfrm>
              <a:off x="-345600" y="-2131200"/>
              <a:ext cx="4300920" cy="4262040"/>
            </a:xfrm>
            <a:custGeom>
              <a:avLst/>
              <a:gdLst/>
              <a:ahLst/>
              <a:rect l="l" t="t" r="r" b="b"/>
              <a:pathLst>
                <a:path w="820221" h="812800">
                  <a:moveTo>
                    <a:pt x="410110" y="0"/>
                  </a:moveTo>
                  <a:cubicBezTo>
                    <a:pt x="183613" y="0"/>
                    <a:pt x="0" y="181951"/>
                    <a:pt x="0" y="406400"/>
                  </a:cubicBezTo>
                  <a:cubicBezTo>
                    <a:pt x="0" y="630849"/>
                    <a:pt x="183613" y="812800"/>
                    <a:pt x="410110" y="812800"/>
                  </a:cubicBezTo>
                  <a:cubicBezTo>
                    <a:pt x="636608" y="812800"/>
                    <a:pt x="820221" y="630849"/>
                    <a:pt x="820221" y="406400"/>
                  </a:cubicBezTo>
                  <a:cubicBezTo>
                    <a:pt x="820221" y="181951"/>
                    <a:pt x="636608" y="0"/>
                    <a:pt x="41011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8" name="CustomShape 4"/>
            <p:cNvSpPr/>
            <p:nvPr/>
          </p:nvSpPr>
          <p:spPr>
            <a:xfrm>
              <a:off x="57600" y="-1931400"/>
              <a:ext cx="3494520" cy="3662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79" name="CustomShape 5"/>
          <p:cNvSpPr/>
          <p:nvPr/>
        </p:nvSpPr>
        <p:spPr>
          <a:xfrm>
            <a:off x="6119280" y="4201560"/>
            <a:ext cx="11393280" cy="5832720"/>
          </a:xfrm>
          <a:custGeom>
            <a:avLst/>
            <a:gdLst/>
            <a:ahLst/>
            <a:rect l="l" t="t" r="r" b="b"/>
            <a:pathLst>
              <a:path w="11393751" h="5833162">
                <a:moveTo>
                  <a:pt x="0" y="0"/>
                </a:moveTo>
                <a:lnTo>
                  <a:pt x="11393751" y="0"/>
                </a:lnTo>
                <a:lnTo>
                  <a:pt x="11393751" y="5833162"/>
                </a:lnTo>
                <a:lnTo>
                  <a:pt x="0" y="58331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-7042" r="-1397" b="-48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6"/>
          <p:cNvSpPr/>
          <p:nvPr/>
        </p:nvSpPr>
        <p:spPr>
          <a:xfrm>
            <a:off x="6664680" y="657000"/>
            <a:ext cx="4957920" cy="108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572"/>
              </a:lnSpc>
            </a:pPr>
            <a:r>
              <a:rPr b="0" lang="fr-FR" sz="7150" spc="-1" strike="noStrike">
                <a:solidFill>
                  <a:srgbClr val="271905"/>
                </a:solidFill>
                <a:latin typeface="Bodoni FLF Italics"/>
              </a:rPr>
              <a:t>Modélisation</a:t>
            </a:r>
            <a:endParaRPr b="0" lang="fr-FR" sz="7150" spc="-1" strike="noStrike">
              <a:latin typeface="Arial"/>
            </a:endParaRPr>
          </a:p>
        </p:txBody>
      </p:sp>
      <p:sp>
        <p:nvSpPr>
          <p:cNvPr id="781" name="CustomShape 7"/>
          <p:cNvSpPr/>
          <p:nvPr/>
        </p:nvSpPr>
        <p:spPr>
          <a:xfrm>
            <a:off x="344160" y="3242520"/>
            <a:ext cx="14695560" cy="13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39"/>
              </a:lnSpc>
            </a:pPr>
            <a:r>
              <a:rPr b="0" lang="fr-FR" sz="3670" spc="-1" strike="noStrike">
                <a:solidFill>
                  <a:srgbClr val="000000"/>
                </a:solidFill>
                <a:latin typeface="Canva Sans Bold"/>
              </a:rPr>
              <a:t>Combinaison de caractéristiques : Santé - Commerce – Finance :</a:t>
            </a:r>
            <a:endParaRPr b="0" lang="fr-FR" sz="3670" spc="-1" strike="noStrike">
              <a:latin typeface="Arial"/>
            </a:endParaRPr>
          </a:p>
        </p:txBody>
      </p:sp>
      <p:sp>
        <p:nvSpPr>
          <p:cNvPr id="782" name="CustomShape 8"/>
          <p:cNvSpPr/>
          <p:nvPr/>
        </p:nvSpPr>
        <p:spPr>
          <a:xfrm>
            <a:off x="344160" y="5067360"/>
            <a:ext cx="399636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844200" indent="-421560" algn="r">
              <a:lnSpc>
                <a:spcPts val="5474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909" spc="-1" strike="noStrike">
                <a:solidFill>
                  <a:srgbClr val="000000"/>
                </a:solidFill>
                <a:latin typeface="Canva Sans"/>
              </a:rPr>
              <a:t>Methode BIC</a:t>
            </a:r>
            <a:endParaRPr b="0" lang="fr-FR" sz="3909" spc="-1" strike="noStrike">
              <a:latin typeface="Arial"/>
            </a:endParaRPr>
          </a:p>
        </p:txBody>
      </p:sp>
      <p:sp>
        <p:nvSpPr>
          <p:cNvPr id="783" name="CustomShape 9"/>
          <p:cNvSpPr/>
          <p:nvPr/>
        </p:nvSpPr>
        <p:spPr>
          <a:xfrm>
            <a:off x="559440" y="1833120"/>
            <a:ext cx="17168400" cy="21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572"/>
              </a:lnSpc>
            </a:pPr>
            <a:r>
              <a:rPr b="0" lang="fr-FR" sz="7150" spc="-1" strike="noStrike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  <a:endParaRPr b="0" lang="fr-FR" sz="715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ustomShape 1"/>
          <p:cNvSpPr/>
          <p:nvPr/>
        </p:nvSpPr>
        <p:spPr>
          <a:xfrm>
            <a:off x="-27360" y="0"/>
            <a:ext cx="18315000" cy="1032984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85" name="Group 2"/>
          <p:cNvGrpSpPr/>
          <p:nvPr/>
        </p:nvGrpSpPr>
        <p:grpSpPr>
          <a:xfrm>
            <a:off x="-370440" y="-2131560"/>
            <a:ext cx="4301640" cy="4263120"/>
            <a:chOff x="-370440" y="-2131560"/>
            <a:chExt cx="4301640" cy="4263120"/>
          </a:xfrm>
        </p:grpSpPr>
        <p:sp>
          <p:nvSpPr>
            <p:cNvPr id="786" name="CustomShape 3"/>
            <p:cNvSpPr/>
            <p:nvPr/>
          </p:nvSpPr>
          <p:spPr>
            <a:xfrm>
              <a:off x="-370440" y="-2131560"/>
              <a:ext cx="4301640" cy="4263120"/>
            </a:xfrm>
            <a:custGeom>
              <a:avLst/>
              <a:gdLst/>
              <a:ahLst/>
              <a:rect l="l" t="t" r="r" b="b"/>
              <a:pathLst>
                <a:path w="820193" h="812800">
                  <a:moveTo>
                    <a:pt x="410097" y="0"/>
                  </a:moveTo>
                  <a:cubicBezTo>
                    <a:pt x="183607" y="0"/>
                    <a:pt x="0" y="181951"/>
                    <a:pt x="0" y="406400"/>
                  </a:cubicBezTo>
                  <a:cubicBezTo>
                    <a:pt x="0" y="630849"/>
                    <a:pt x="183607" y="812800"/>
                    <a:pt x="410097" y="812800"/>
                  </a:cubicBezTo>
                  <a:cubicBezTo>
                    <a:pt x="636587" y="812800"/>
                    <a:pt x="820193" y="630849"/>
                    <a:pt x="820193" y="406400"/>
                  </a:cubicBezTo>
                  <a:cubicBezTo>
                    <a:pt x="820193" y="181951"/>
                    <a:pt x="636587" y="0"/>
                    <a:pt x="410097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CustomShape 4"/>
            <p:cNvSpPr/>
            <p:nvPr/>
          </p:nvSpPr>
          <p:spPr>
            <a:xfrm>
              <a:off x="33120" y="-1981800"/>
              <a:ext cx="3495240" cy="3713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88" name="CustomShape 5"/>
          <p:cNvSpPr/>
          <p:nvPr/>
        </p:nvSpPr>
        <p:spPr>
          <a:xfrm>
            <a:off x="6183360" y="4243320"/>
            <a:ext cx="11097360" cy="5654160"/>
          </a:xfrm>
          <a:custGeom>
            <a:avLst/>
            <a:gdLst/>
            <a:ahLst/>
            <a:rect l="l" t="t" r="r" b="b"/>
            <a:pathLst>
              <a:path w="11097543" h="5654619">
                <a:moveTo>
                  <a:pt x="0" y="0"/>
                </a:moveTo>
                <a:lnTo>
                  <a:pt x="11097543" y="0"/>
                </a:lnTo>
                <a:lnTo>
                  <a:pt x="11097543" y="5654619"/>
                </a:lnTo>
                <a:lnTo>
                  <a:pt x="0" y="5654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-7533" r="-1380" b="-48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6"/>
          <p:cNvSpPr/>
          <p:nvPr/>
        </p:nvSpPr>
        <p:spPr>
          <a:xfrm>
            <a:off x="6664320" y="787320"/>
            <a:ext cx="4959000" cy="108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575"/>
              </a:lnSpc>
            </a:pPr>
            <a:r>
              <a:rPr b="0" lang="fr-FR" sz="7150" spc="-1" strike="noStrike">
                <a:solidFill>
                  <a:srgbClr val="271905"/>
                </a:solidFill>
                <a:latin typeface="Bodoni FLF Italics"/>
              </a:rPr>
              <a:t>Modélisation</a:t>
            </a:r>
            <a:endParaRPr b="0" lang="fr-FR" sz="7150" spc="-1" strike="noStrike">
              <a:latin typeface="Arial"/>
            </a:endParaRPr>
          </a:p>
        </p:txBody>
      </p:sp>
      <p:sp>
        <p:nvSpPr>
          <p:cNvPr id="790" name="CustomShape 7"/>
          <p:cNvSpPr/>
          <p:nvPr/>
        </p:nvSpPr>
        <p:spPr>
          <a:xfrm>
            <a:off x="333000" y="3284280"/>
            <a:ext cx="14698800" cy="130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42"/>
              </a:lnSpc>
            </a:pPr>
            <a:r>
              <a:rPr b="0" lang="fr-FR" sz="3670" spc="-1" strike="noStrike">
                <a:solidFill>
                  <a:srgbClr val="000000"/>
                </a:solidFill>
                <a:latin typeface="Canva Sans Bold"/>
              </a:rPr>
              <a:t>Combinaison de caractéristiques : Santé - Commerce – Finance :</a:t>
            </a:r>
            <a:endParaRPr b="0" lang="fr-FR" sz="3670" spc="-1" strike="noStrike">
              <a:latin typeface="Arial"/>
            </a:endParaRPr>
          </a:p>
        </p:txBody>
      </p:sp>
      <p:sp>
        <p:nvSpPr>
          <p:cNvPr id="791" name="CustomShape 8"/>
          <p:cNvSpPr/>
          <p:nvPr/>
        </p:nvSpPr>
        <p:spPr>
          <a:xfrm>
            <a:off x="333000" y="5311440"/>
            <a:ext cx="411228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844200" indent="-421920">
              <a:lnSpc>
                <a:spcPts val="5474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909" spc="-1" strike="noStrike">
                <a:solidFill>
                  <a:srgbClr val="000000"/>
                </a:solidFill>
                <a:latin typeface="Canva Sans"/>
              </a:rPr>
              <a:t>Methode AIC </a:t>
            </a:r>
            <a:endParaRPr b="0" lang="fr-FR" sz="3909" spc="-1" strike="noStrike">
              <a:latin typeface="Arial"/>
            </a:endParaRPr>
          </a:p>
        </p:txBody>
      </p:sp>
      <p:sp>
        <p:nvSpPr>
          <p:cNvPr id="792" name="CustomShape 9"/>
          <p:cNvSpPr/>
          <p:nvPr/>
        </p:nvSpPr>
        <p:spPr>
          <a:xfrm>
            <a:off x="1028880" y="6402960"/>
            <a:ext cx="3603600" cy="13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474"/>
              </a:lnSpc>
            </a:pPr>
            <a:r>
              <a:rPr b="0" lang="fr-FR" sz="3909" spc="-1" strike="noStrike">
                <a:solidFill>
                  <a:srgbClr val="f90504"/>
                </a:solidFill>
                <a:latin typeface="Canva Sans Bold"/>
              </a:rPr>
              <a:t>k : Clusters = 3 </a:t>
            </a:r>
            <a:endParaRPr b="0" lang="fr-FR" sz="3909" spc="-1" strike="noStrike">
              <a:latin typeface="Arial"/>
            </a:endParaRPr>
          </a:p>
        </p:txBody>
      </p:sp>
      <p:sp>
        <p:nvSpPr>
          <p:cNvPr id="793" name="CustomShape 10"/>
          <p:cNvSpPr/>
          <p:nvPr/>
        </p:nvSpPr>
        <p:spPr>
          <a:xfrm>
            <a:off x="572400" y="1874520"/>
            <a:ext cx="17143200" cy="217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575"/>
              </a:lnSpc>
            </a:pPr>
            <a:r>
              <a:rPr b="0" lang="fr-FR" sz="7150" spc="-1" strike="noStrike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  <a:endParaRPr b="0" lang="fr-FR" sz="715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CustomShape 1"/>
          <p:cNvSpPr/>
          <p:nvPr/>
        </p:nvSpPr>
        <p:spPr>
          <a:xfrm>
            <a:off x="-48240" y="-277200"/>
            <a:ext cx="18335880" cy="1056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95" name="Group 2"/>
          <p:cNvGrpSpPr/>
          <p:nvPr/>
        </p:nvGrpSpPr>
        <p:grpSpPr>
          <a:xfrm>
            <a:off x="-48240" y="-2109960"/>
            <a:ext cx="4306680" cy="4219560"/>
            <a:chOff x="-48240" y="-2109960"/>
            <a:chExt cx="4306680" cy="4219560"/>
          </a:xfrm>
        </p:grpSpPr>
        <p:sp>
          <p:nvSpPr>
            <p:cNvPr id="796" name="CustomShape 3"/>
            <p:cNvSpPr/>
            <p:nvPr/>
          </p:nvSpPr>
          <p:spPr>
            <a:xfrm>
              <a:off x="-48240" y="-2109960"/>
              <a:ext cx="4306680" cy="4219560"/>
            </a:xfrm>
            <a:custGeom>
              <a:avLst/>
              <a:gdLst/>
              <a:ahLst/>
              <a:rect l="l" t="t" r="r" b="b"/>
              <a:pathLst>
                <a:path w="829552" h="812800">
                  <a:moveTo>
                    <a:pt x="414776" y="0"/>
                  </a:moveTo>
                  <a:cubicBezTo>
                    <a:pt x="185702" y="0"/>
                    <a:pt x="0" y="181951"/>
                    <a:pt x="0" y="406400"/>
                  </a:cubicBezTo>
                  <a:cubicBezTo>
                    <a:pt x="0" y="630849"/>
                    <a:pt x="185702" y="812800"/>
                    <a:pt x="414776" y="812800"/>
                  </a:cubicBezTo>
                  <a:cubicBezTo>
                    <a:pt x="643851" y="812800"/>
                    <a:pt x="829552" y="630849"/>
                    <a:pt x="829552" y="406400"/>
                  </a:cubicBezTo>
                  <a:cubicBezTo>
                    <a:pt x="829552" y="181951"/>
                    <a:pt x="643851" y="0"/>
                    <a:pt x="414776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7" name="CustomShape 4"/>
            <p:cNvSpPr/>
            <p:nvPr/>
          </p:nvSpPr>
          <p:spPr>
            <a:xfrm>
              <a:off x="355680" y="-1961640"/>
              <a:ext cx="3499200" cy="3675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98" name="CustomShape 5"/>
          <p:cNvSpPr/>
          <p:nvPr/>
        </p:nvSpPr>
        <p:spPr>
          <a:xfrm>
            <a:off x="9144000" y="3138480"/>
            <a:ext cx="7762320" cy="6937200"/>
          </a:xfrm>
          <a:custGeom>
            <a:avLst/>
            <a:gdLst/>
            <a:ahLst/>
            <a:rect l="l" t="t" r="r" b="b"/>
            <a:pathLst>
              <a:path w="7762762" h="6937701">
                <a:moveTo>
                  <a:pt x="0" y="0"/>
                </a:moveTo>
                <a:lnTo>
                  <a:pt x="7762762" y="0"/>
                </a:lnTo>
                <a:lnTo>
                  <a:pt x="7762762" y="6937701"/>
                </a:lnTo>
                <a:lnTo>
                  <a:pt x="0" y="69377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-2870" t="-15796" r="0" b="-102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CustomShape 6"/>
          <p:cNvSpPr/>
          <p:nvPr/>
        </p:nvSpPr>
        <p:spPr>
          <a:xfrm>
            <a:off x="6661440" y="794160"/>
            <a:ext cx="4964760" cy="10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487"/>
              </a:lnSpc>
            </a:pPr>
            <a:r>
              <a:rPr b="0" lang="fr-FR" sz="7080" spc="-1" strike="noStrike">
                <a:solidFill>
                  <a:srgbClr val="271905"/>
                </a:solidFill>
                <a:latin typeface="Bodoni FLF Italics"/>
              </a:rPr>
              <a:t>Modélisation</a:t>
            </a:r>
            <a:endParaRPr b="0" lang="fr-FR" sz="7080" spc="-1" strike="noStrike">
              <a:latin typeface="Arial"/>
            </a:endParaRPr>
          </a:p>
        </p:txBody>
      </p:sp>
      <p:sp>
        <p:nvSpPr>
          <p:cNvPr id="800" name="CustomShape 7"/>
          <p:cNvSpPr/>
          <p:nvPr/>
        </p:nvSpPr>
        <p:spPr>
          <a:xfrm>
            <a:off x="1034640" y="3606480"/>
            <a:ext cx="7926480" cy="19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088"/>
              </a:lnSpc>
            </a:pPr>
            <a:r>
              <a:rPr b="0" lang="fr-FR" sz="3640" spc="-1" strike="noStrike">
                <a:solidFill>
                  <a:srgbClr val="000000"/>
                </a:solidFill>
                <a:latin typeface="Canva Sans Bold"/>
              </a:rPr>
              <a:t>Combinaison de caractéristiques : </a:t>
            </a:r>
            <a:endParaRPr b="0" lang="fr-FR" sz="3640" spc="-1" strike="noStrike">
              <a:latin typeface="Arial"/>
            </a:endParaRPr>
          </a:p>
          <a:p>
            <a:pPr>
              <a:lnSpc>
                <a:spcPts val="5088"/>
              </a:lnSpc>
            </a:pPr>
            <a:r>
              <a:rPr b="0" lang="fr-FR" sz="3640" spc="-1" strike="noStrike">
                <a:solidFill>
                  <a:srgbClr val="000000"/>
                </a:solidFill>
                <a:latin typeface="Canva Sans Bold"/>
              </a:rPr>
              <a:t>Santé - Commerce – Finance :</a:t>
            </a:r>
            <a:endParaRPr b="0" lang="fr-FR" sz="3640" spc="-1" strike="noStrike">
              <a:latin typeface="Arial"/>
            </a:endParaRPr>
          </a:p>
        </p:txBody>
      </p:sp>
      <p:sp>
        <p:nvSpPr>
          <p:cNvPr id="801" name="CustomShape 8"/>
          <p:cNvSpPr/>
          <p:nvPr/>
        </p:nvSpPr>
        <p:spPr>
          <a:xfrm>
            <a:off x="299160" y="5546160"/>
            <a:ext cx="7619040" cy="206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835920" indent="-417600">
              <a:lnSpc>
                <a:spcPts val="542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870" spc="-1" strike="noStrike">
                <a:solidFill>
                  <a:srgbClr val="000000"/>
                </a:solidFill>
                <a:latin typeface="Canva Sans"/>
              </a:rPr>
              <a:t>Données de combinaison </a:t>
            </a:r>
            <a:endParaRPr b="0" lang="fr-FR" sz="3870" spc="-1" strike="noStrike">
              <a:latin typeface="Arial"/>
            </a:endParaRPr>
          </a:p>
          <a:p>
            <a:pPr>
              <a:lnSpc>
                <a:spcPts val="5420"/>
              </a:lnSpc>
            </a:pPr>
            <a:r>
              <a:rPr b="0" lang="fr-FR" sz="3870" spc="-1" strike="noStrike">
                <a:solidFill>
                  <a:srgbClr val="000000"/>
                </a:solidFill>
                <a:latin typeface="Canva Sans"/>
              </a:rPr>
              <a:t>       </a:t>
            </a:r>
            <a:r>
              <a:rPr b="0" lang="fr-FR" sz="3870" spc="-1" strike="noStrike">
                <a:solidFill>
                  <a:srgbClr val="000000"/>
                </a:solidFill>
                <a:latin typeface="Canva Sans"/>
              </a:rPr>
              <a:t>de caractéristiques avec </a:t>
            </a:r>
            <a:endParaRPr b="0" lang="fr-FR" sz="3870" spc="-1" strike="noStrike">
              <a:latin typeface="Arial"/>
            </a:endParaRPr>
          </a:p>
          <a:p>
            <a:pPr>
              <a:lnSpc>
                <a:spcPts val="5420"/>
              </a:lnSpc>
            </a:pPr>
            <a:r>
              <a:rPr b="0" lang="fr-FR" sz="3870" spc="-1" strike="noStrike">
                <a:solidFill>
                  <a:srgbClr val="000000"/>
                </a:solidFill>
                <a:latin typeface="Canva Sans"/>
              </a:rPr>
              <a:t>       </a:t>
            </a:r>
            <a:r>
              <a:rPr b="0" lang="fr-FR" sz="3870" spc="-1" strike="noStrike">
                <a:solidFill>
                  <a:srgbClr val="000000"/>
                </a:solidFill>
                <a:latin typeface="Canva Sans"/>
              </a:rPr>
              <a:t>Gaussian Mixture Clustering</a:t>
            </a:r>
            <a:endParaRPr b="0" lang="fr-FR" sz="3870" spc="-1" strike="noStrike">
              <a:latin typeface="Arial"/>
            </a:endParaRPr>
          </a:p>
        </p:txBody>
      </p:sp>
      <p:sp>
        <p:nvSpPr>
          <p:cNvPr id="802" name="CustomShape 9"/>
          <p:cNvSpPr/>
          <p:nvPr/>
        </p:nvSpPr>
        <p:spPr>
          <a:xfrm>
            <a:off x="639720" y="1995840"/>
            <a:ext cx="16959960" cy="21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487"/>
              </a:lnSpc>
            </a:pPr>
            <a:r>
              <a:rPr b="0" lang="fr-FR" sz="7080" spc="-1" strike="noStrike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  <a:endParaRPr b="0" lang="fr-FR" sz="708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CustomShape 1"/>
          <p:cNvSpPr/>
          <p:nvPr/>
        </p:nvSpPr>
        <p:spPr>
          <a:xfrm>
            <a:off x="-107280" y="-14040"/>
            <a:ext cx="18806040" cy="1030068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04" name="Group 2"/>
          <p:cNvGrpSpPr/>
          <p:nvPr/>
        </p:nvGrpSpPr>
        <p:grpSpPr>
          <a:xfrm>
            <a:off x="-548640" y="-2060280"/>
            <a:ext cx="4417200" cy="4092120"/>
            <a:chOff x="-548640" y="-2060280"/>
            <a:chExt cx="4417200" cy="4092120"/>
          </a:xfrm>
        </p:grpSpPr>
        <p:sp>
          <p:nvSpPr>
            <p:cNvPr id="805" name="CustomShape 3"/>
            <p:cNvSpPr/>
            <p:nvPr/>
          </p:nvSpPr>
          <p:spPr>
            <a:xfrm>
              <a:off x="-548640" y="-2060280"/>
              <a:ext cx="4417200" cy="4092120"/>
            </a:xfrm>
            <a:custGeom>
              <a:avLst/>
              <a:gdLst/>
              <a:ahLst/>
              <a:rect l="l" t="t" r="r" b="b"/>
              <a:pathLst>
                <a:path w="877372" h="812800">
                  <a:moveTo>
                    <a:pt x="438686" y="0"/>
                  </a:moveTo>
                  <a:cubicBezTo>
                    <a:pt x="196406" y="0"/>
                    <a:pt x="0" y="181951"/>
                    <a:pt x="0" y="406400"/>
                  </a:cubicBezTo>
                  <a:cubicBezTo>
                    <a:pt x="0" y="630849"/>
                    <a:pt x="196406" y="812800"/>
                    <a:pt x="438686" y="812800"/>
                  </a:cubicBezTo>
                  <a:cubicBezTo>
                    <a:pt x="680965" y="812800"/>
                    <a:pt x="877372" y="630849"/>
                    <a:pt x="877372" y="406400"/>
                  </a:cubicBezTo>
                  <a:cubicBezTo>
                    <a:pt x="877372" y="181951"/>
                    <a:pt x="680965" y="0"/>
                    <a:pt x="438686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6" name="CustomShape 4"/>
            <p:cNvSpPr/>
            <p:nvPr/>
          </p:nvSpPr>
          <p:spPr>
            <a:xfrm>
              <a:off x="-134280" y="-1868400"/>
              <a:ext cx="3588840" cy="3516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07" name="CustomShape 5"/>
          <p:cNvSpPr/>
          <p:nvPr/>
        </p:nvSpPr>
        <p:spPr>
          <a:xfrm>
            <a:off x="1298160" y="4117680"/>
            <a:ext cx="15995160" cy="5791680"/>
          </a:xfrm>
          <a:custGeom>
            <a:avLst/>
            <a:gdLst/>
            <a:ahLst/>
            <a:rect l="l" t="t" r="r" b="b"/>
            <a:pathLst>
              <a:path w="15995645" h="5791985">
                <a:moveTo>
                  <a:pt x="0" y="0"/>
                </a:moveTo>
                <a:lnTo>
                  <a:pt x="15995645" y="0"/>
                </a:lnTo>
                <a:lnTo>
                  <a:pt x="15995645" y="5791986"/>
                </a:lnTo>
                <a:lnTo>
                  <a:pt x="0" y="579198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-370" r="0" b="-383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6"/>
          <p:cNvSpPr/>
          <p:nvPr/>
        </p:nvSpPr>
        <p:spPr>
          <a:xfrm>
            <a:off x="6597720" y="809280"/>
            <a:ext cx="5092200" cy="104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232"/>
              </a:lnSpc>
            </a:pPr>
            <a:r>
              <a:rPr b="0" lang="fr-FR" sz="6859" spc="-1" strike="noStrike">
                <a:solidFill>
                  <a:srgbClr val="271905"/>
                </a:solidFill>
                <a:latin typeface="Bodoni FLF Italics"/>
              </a:rPr>
              <a:t>Modélisation</a:t>
            </a:r>
            <a:endParaRPr b="0" lang="fr-FR" sz="6859" spc="-1" strike="noStrike">
              <a:latin typeface="Arial"/>
            </a:endParaRPr>
          </a:p>
        </p:txBody>
      </p:sp>
      <p:sp>
        <p:nvSpPr>
          <p:cNvPr id="809" name="CustomShape 7"/>
          <p:cNvSpPr/>
          <p:nvPr/>
        </p:nvSpPr>
        <p:spPr>
          <a:xfrm>
            <a:off x="1002960" y="3305520"/>
            <a:ext cx="1509300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935"/>
              </a:lnSpc>
            </a:pPr>
            <a:r>
              <a:rPr b="0" lang="fr-FR" sz="3529" spc="-1" strike="noStrike">
                <a:solidFill>
                  <a:srgbClr val="000000"/>
                </a:solidFill>
                <a:latin typeface="Canva Sans Bold"/>
              </a:rPr>
              <a:t>Combinaison de caractéristiques : Santé - Commerce – Finance :</a:t>
            </a:r>
            <a:endParaRPr b="0" lang="fr-FR" sz="3529" spc="-1" strike="noStrike">
              <a:latin typeface="Arial"/>
            </a:endParaRPr>
          </a:p>
        </p:txBody>
      </p:sp>
      <p:sp>
        <p:nvSpPr>
          <p:cNvPr id="810" name="CustomShape 8"/>
          <p:cNvSpPr/>
          <p:nvPr/>
        </p:nvSpPr>
        <p:spPr>
          <a:xfrm>
            <a:off x="889200" y="1852920"/>
            <a:ext cx="16508880" cy="209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232"/>
              </a:lnSpc>
            </a:pPr>
            <a:r>
              <a:rPr b="0" lang="fr-FR" sz="6859" spc="-1" strike="noStrike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  <a:endParaRPr b="0" lang="fr-FR" sz="6859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CustomShape 1"/>
          <p:cNvSpPr/>
          <p:nvPr/>
        </p:nvSpPr>
        <p:spPr>
          <a:xfrm>
            <a:off x="-689040" y="-83880"/>
            <a:ext cx="18957600" cy="1056852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12" name="Group 2"/>
          <p:cNvGrpSpPr/>
          <p:nvPr/>
        </p:nvGrpSpPr>
        <p:grpSpPr>
          <a:xfrm>
            <a:off x="-1348200" y="-1818720"/>
            <a:ext cx="4452840" cy="4209480"/>
            <a:chOff x="-1348200" y="-1818720"/>
            <a:chExt cx="4452840" cy="4209480"/>
          </a:xfrm>
        </p:grpSpPr>
        <p:sp>
          <p:nvSpPr>
            <p:cNvPr id="813" name="CustomShape 3"/>
            <p:cNvSpPr/>
            <p:nvPr/>
          </p:nvSpPr>
          <p:spPr>
            <a:xfrm>
              <a:off x="-1348200" y="-1818720"/>
              <a:ext cx="4452840" cy="4209480"/>
            </a:xfrm>
            <a:custGeom>
              <a:avLst/>
              <a:gdLst/>
              <a:ahLst/>
              <a:rect l="l" t="t" r="r" b="b"/>
              <a:pathLst>
                <a:path w="859738" h="812800">
                  <a:moveTo>
                    <a:pt x="429869" y="0"/>
                  </a:moveTo>
                  <a:cubicBezTo>
                    <a:pt x="192459" y="0"/>
                    <a:pt x="0" y="181951"/>
                    <a:pt x="0" y="406400"/>
                  </a:cubicBezTo>
                  <a:cubicBezTo>
                    <a:pt x="0" y="630849"/>
                    <a:pt x="192459" y="812800"/>
                    <a:pt x="429869" y="812800"/>
                  </a:cubicBezTo>
                  <a:cubicBezTo>
                    <a:pt x="667279" y="812800"/>
                    <a:pt x="859738" y="630849"/>
                    <a:pt x="859738" y="406400"/>
                  </a:cubicBezTo>
                  <a:cubicBezTo>
                    <a:pt x="859738" y="181951"/>
                    <a:pt x="667279" y="0"/>
                    <a:pt x="429869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CustomShape 4"/>
            <p:cNvSpPr/>
            <p:nvPr/>
          </p:nvSpPr>
          <p:spPr>
            <a:xfrm>
              <a:off x="-930960" y="-1670760"/>
              <a:ext cx="3617640" cy="366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15" name="CustomShape 5"/>
          <p:cNvSpPr/>
          <p:nvPr/>
        </p:nvSpPr>
        <p:spPr>
          <a:xfrm>
            <a:off x="6726960" y="971640"/>
            <a:ext cx="4834080" cy="107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467"/>
              </a:lnSpc>
            </a:pPr>
            <a:r>
              <a:rPr b="0" lang="fr-FR" sz="7059" spc="-1" strike="noStrike">
                <a:solidFill>
                  <a:srgbClr val="271905"/>
                </a:solidFill>
                <a:latin typeface="Bodoni FLF Italics"/>
              </a:rPr>
              <a:t>Modélisation</a:t>
            </a:r>
            <a:endParaRPr b="0" lang="fr-FR" sz="7059" spc="-1" strike="noStrike">
              <a:latin typeface="Arial"/>
            </a:endParaRPr>
          </a:p>
        </p:txBody>
      </p:sp>
      <p:sp>
        <p:nvSpPr>
          <p:cNvPr id="816" name="CustomShape 6"/>
          <p:cNvSpPr/>
          <p:nvPr/>
        </p:nvSpPr>
        <p:spPr>
          <a:xfrm>
            <a:off x="449280" y="3731040"/>
            <a:ext cx="15214680" cy="128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077"/>
              </a:lnSpc>
            </a:pPr>
            <a:r>
              <a:rPr b="0" lang="fr-FR" sz="3629" spc="-1" strike="noStrike">
                <a:solidFill>
                  <a:srgbClr val="000000"/>
                </a:solidFill>
                <a:latin typeface="Canva Sans Bold"/>
              </a:rPr>
              <a:t>Combinaison de caractéristiques : Santé - Commerce – Finance :</a:t>
            </a:r>
            <a:endParaRPr b="0" lang="fr-FR" sz="3629" spc="-1" strike="noStrike">
              <a:latin typeface="Arial"/>
            </a:endParaRPr>
          </a:p>
        </p:txBody>
      </p:sp>
      <p:sp>
        <p:nvSpPr>
          <p:cNvPr id="817" name="CustomShape 7"/>
          <p:cNvSpPr/>
          <p:nvPr/>
        </p:nvSpPr>
        <p:spPr>
          <a:xfrm>
            <a:off x="449280" y="5463360"/>
            <a:ext cx="7120440" cy="193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783000" indent="-390960">
              <a:lnSpc>
                <a:spcPts val="5077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629" spc="-1" strike="noStrike">
                <a:solidFill>
                  <a:srgbClr val="000000"/>
                </a:solidFill>
                <a:latin typeface="Canva Sans Bold"/>
              </a:rPr>
              <a:t>0 </a:t>
            </a:r>
            <a:r>
              <a:rPr b="0" lang="fr-FR" sz="3629" spc="-1" strike="noStrike">
                <a:solidFill>
                  <a:srgbClr val="000000"/>
                </a:solidFill>
                <a:latin typeface="Canva Sans"/>
              </a:rPr>
              <a:t>: Aide nécessaire </a:t>
            </a:r>
            <a:endParaRPr b="0" lang="fr-FR" sz="3629" spc="-1" strike="noStrike">
              <a:latin typeface="Arial"/>
            </a:endParaRPr>
          </a:p>
          <a:p>
            <a:pPr lvl="1" marL="783000" indent="-390960">
              <a:lnSpc>
                <a:spcPts val="5077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629" spc="-1" strike="noStrike">
                <a:solidFill>
                  <a:srgbClr val="000000"/>
                </a:solidFill>
                <a:latin typeface="Canva Sans Bold"/>
              </a:rPr>
              <a:t>1 </a:t>
            </a:r>
            <a:r>
              <a:rPr b="0" lang="fr-FR" sz="3629" spc="-1" strike="noStrike">
                <a:solidFill>
                  <a:srgbClr val="000000"/>
                </a:solidFill>
                <a:latin typeface="Canva Sans"/>
              </a:rPr>
              <a:t>: Peut-être besoin d'aide </a:t>
            </a:r>
            <a:endParaRPr b="0" lang="fr-FR" sz="3629" spc="-1" strike="noStrike">
              <a:latin typeface="Arial"/>
            </a:endParaRPr>
          </a:p>
          <a:p>
            <a:pPr lvl="1" marL="783000" indent="-390960">
              <a:lnSpc>
                <a:spcPts val="5077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629" spc="-1" strike="noStrike">
                <a:solidFill>
                  <a:srgbClr val="000000"/>
                </a:solidFill>
                <a:latin typeface="Canva Sans Bold"/>
              </a:rPr>
              <a:t>2 </a:t>
            </a:r>
            <a:r>
              <a:rPr b="0" lang="fr-FR" sz="3629" spc="-1" strike="noStrike">
                <a:solidFill>
                  <a:srgbClr val="000000"/>
                </a:solidFill>
                <a:latin typeface="Canva Sans"/>
              </a:rPr>
              <a:t>: Pas besoin d'aide </a:t>
            </a:r>
            <a:endParaRPr b="0" lang="fr-FR" sz="3629" spc="-1" strike="noStrike">
              <a:latin typeface="Arial"/>
            </a:endParaRPr>
          </a:p>
        </p:txBody>
      </p:sp>
      <p:sp>
        <p:nvSpPr>
          <p:cNvPr id="818" name="CustomShape 8"/>
          <p:cNvSpPr/>
          <p:nvPr/>
        </p:nvSpPr>
        <p:spPr>
          <a:xfrm>
            <a:off x="636840" y="2334240"/>
            <a:ext cx="17013600" cy="215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467"/>
              </a:lnSpc>
            </a:pPr>
            <a:r>
              <a:rPr b="0" lang="fr-FR" sz="7059" spc="-1" strike="noStrike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  <a:endParaRPr b="0" lang="fr-FR" sz="7059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CustomShape 1"/>
          <p:cNvSpPr/>
          <p:nvPr/>
        </p:nvSpPr>
        <p:spPr>
          <a:xfrm>
            <a:off x="-24480" y="-32040"/>
            <a:ext cx="18683640" cy="1068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20" name="Group 2"/>
          <p:cNvGrpSpPr/>
          <p:nvPr/>
        </p:nvGrpSpPr>
        <p:grpSpPr>
          <a:xfrm>
            <a:off x="0" y="-2134440"/>
            <a:ext cx="4388400" cy="4102560"/>
            <a:chOff x="0" y="-2134440"/>
            <a:chExt cx="4388400" cy="4102560"/>
          </a:xfrm>
        </p:grpSpPr>
        <p:sp>
          <p:nvSpPr>
            <p:cNvPr id="821" name="CustomShape 3"/>
            <p:cNvSpPr/>
            <p:nvPr/>
          </p:nvSpPr>
          <p:spPr>
            <a:xfrm>
              <a:off x="0" y="-2134440"/>
              <a:ext cx="4388400" cy="4102560"/>
            </a:xfrm>
            <a:custGeom>
              <a:avLst/>
              <a:gdLst/>
              <a:ahLst/>
              <a:rect l="l" t="t" r="r" b="b"/>
              <a:pathLst>
                <a:path w="869410" h="812800">
                  <a:moveTo>
                    <a:pt x="434705" y="0"/>
                  </a:moveTo>
                  <a:cubicBezTo>
                    <a:pt x="194624" y="0"/>
                    <a:pt x="0" y="181951"/>
                    <a:pt x="0" y="406400"/>
                  </a:cubicBezTo>
                  <a:cubicBezTo>
                    <a:pt x="0" y="630849"/>
                    <a:pt x="194624" y="812800"/>
                    <a:pt x="434705" y="812800"/>
                  </a:cubicBezTo>
                  <a:cubicBezTo>
                    <a:pt x="674786" y="812800"/>
                    <a:pt x="869410" y="630849"/>
                    <a:pt x="869410" y="406400"/>
                  </a:cubicBezTo>
                  <a:cubicBezTo>
                    <a:pt x="869410" y="181951"/>
                    <a:pt x="674786" y="0"/>
                    <a:pt x="434705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2" name="CustomShape 4"/>
            <p:cNvSpPr/>
            <p:nvPr/>
          </p:nvSpPr>
          <p:spPr>
            <a:xfrm>
              <a:off x="411480" y="-1990440"/>
              <a:ext cx="3565440" cy="357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23" name="CustomShape 5"/>
          <p:cNvSpPr/>
          <p:nvPr/>
        </p:nvSpPr>
        <p:spPr>
          <a:xfrm>
            <a:off x="464760" y="4533480"/>
            <a:ext cx="13000320" cy="5612400"/>
          </a:xfrm>
          <a:custGeom>
            <a:avLst/>
            <a:gdLst/>
            <a:ahLst/>
            <a:rect l="l" t="t" r="r" b="b"/>
            <a:pathLst>
              <a:path w="13000738" h="5612592">
                <a:moveTo>
                  <a:pt x="0" y="0"/>
                </a:moveTo>
                <a:lnTo>
                  <a:pt x="13000738" y="0"/>
                </a:lnTo>
                <a:lnTo>
                  <a:pt x="13000738" y="5612592"/>
                </a:lnTo>
                <a:lnTo>
                  <a:pt x="0" y="56125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-1472" t="-5251" r="0" b="-197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CustomShape 6"/>
          <p:cNvSpPr/>
          <p:nvPr/>
        </p:nvSpPr>
        <p:spPr>
          <a:xfrm>
            <a:off x="13465440" y="6000840"/>
            <a:ext cx="4666320" cy="2494800"/>
          </a:xfrm>
          <a:custGeom>
            <a:avLst/>
            <a:gdLst/>
            <a:ahLst/>
            <a:rect l="l" t="t" r="r" b="b"/>
            <a:pathLst>
              <a:path w="4666721" h="2495097">
                <a:moveTo>
                  <a:pt x="0" y="0"/>
                </a:moveTo>
                <a:lnTo>
                  <a:pt x="4666722" y="0"/>
                </a:lnTo>
                <a:lnTo>
                  <a:pt x="4666722" y="2495097"/>
                </a:lnTo>
                <a:lnTo>
                  <a:pt x="0" y="24950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 l="0" t="-3475" r="-6751" b="-4300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7"/>
          <p:cNvSpPr/>
          <p:nvPr/>
        </p:nvSpPr>
        <p:spPr>
          <a:xfrm>
            <a:off x="6764040" y="562680"/>
            <a:ext cx="4759920" cy="104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252"/>
              </a:lnSpc>
            </a:pPr>
            <a:r>
              <a:rPr b="0" lang="fr-FR" sz="6880" spc="-1" strike="noStrike">
                <a:solidFill>
                  <a:srgbClr val="271905"/>
                </a:solidFill>
                <a:latin typeface="Bodoni FLF Italics"/>
              </a:rPr>
              <a:t>Modélisation</a:t>
            </a:r>
            <a:endParaRPr b="0" lang="fr-FR" sz="6880" spc="-1" strike="noStrike">
              <a:latin typeface="Arial"/>
            </a:endParaRPr>
          </a:p>
        </p:txBody>
      </p:sp>
      <p:sp>
        <p:nvSpPr>
          <p:cNvPr id="826" name="CustomShape 8"/>
          <p:cNvSpPr/>
          <p:nvPr/>
        </p:nvSpPr>
        <p:spPr>
          <a:xfrm>
            <a:off x="1028880" y="2716560"/>
            <a:ext cx="149943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946"/>
              </a:lnSpc>
            </a:pPr>
            <a:r>
              <a:rPr b="0" lang="fr-FR" sz="3540" spc="-1" strike="noStrike">
                <a:solidFill>
                  <a:srgbClr val="000000"/>
                </a:solidFill>
                <a:latin typeface="Canva Sans Bold"/>
              </a:rPr>
              <a:t>Combinaison de caractéristiques : Santé - Commerce – Finance :</a:t>
            </a:r>
            <a:endParaRPr b="0" lang="fr-FR" sz="3540" spc="-1" strike="noStrike">
              <a:latin typeface="Arial"/>
            </a:endParaRPr>
          </a:p>
        </p:txBody>
      </p:sp>
      <p:sp>
        <p:nvSpPr>
          <p:cNvPr id="827" name="CustomShape 9"/>
          <p:cNvSpPr/>
          <p:nvPr/>
        </p:nvSpPr>
        <p:spPr>
          <a:xfrm>
            <a:off x="5438880" y="3624120"/>
            <a:ext cx="7757640" cy="62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946"/>
              </a:lnSpc>
            </a:pPr>
            <a:r>
              <a:rPr b="0" lang="fr-FR" sz="3540" spc="-1" strike="noStrike">
                <a:solidFill>
                  <a:srgbClr val="000000"/>
                </a:solidFill>
                <a:latin typeface="Canva Sans"/>
              </a:rPr>
              <a:t>Aide nécessaire par pays (Monde)</a:t>
            </a:r>
            <a:endParaRPr b="0" lang="fr-FR" sz="3540" spc="-1" strike="noStrike">
              <a:latin typeface="Arial"/>
            </a:endParaRPr>
          </a:p>
        </p:txBody>
      </p:sp>
      <p:sp>
        <p:nvSpPr>
          <p:cNvPr id="828" name="CustomShape 10"/>
          <p:cNvSpPr/>
          <p:nvPr/>
        </p:nvSpPr>
        <p:spPr>
          <a:xfrm>
            <a:off x="1014480" y="1608840"/>
            <a:ext cx="16606080" cy="20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252"/>
              </a:lnSpc>
            </a:pPr>
            <a:r>
              <a:rPr b="0" lang="fr-FR" sz="6880" spc="-1" strike="noStrike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  <a:endParaRPr b="0" lang="fr-FR" sz="688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"/>
          <p:cNvGrpSpPr/>
          <p:nvPr/>
        </p:nvGrpSpPr>
        <p:grpSpPr>
          <a:xfrm>
            <a:off x="12452760" y="8405280"/>
            <a:ext cx="4248720" cy="4248720"/>
            <a:chOff x="12452760" y="8405280"/>
            <a:chExt cx="4248720" cy="4248720"/>
          </a:xfrm>
        </p:grpSpPr>
        <p:sp>
          <p:nvSpPr>
            <p:cNvPr id="135" name="CustomShape 2"/>
            <p:cNvSpPr/>
            <p:nvPr/>
          </p:nvSpPr>
          <p:spPr>
            <a:xfrm>
              <a:off x="12452760" y="840528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CustomShape 3"/>
            <p:cNvSpPr/>
            <p:nvPr/>
          </p:nvSpPr>
          <p:spPr>
            <a:xfrm>
              <a:off x="12851280" y="855468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7" name="Group 4"/>
          <p:cNvGrpSpPr/>
          <p:nvPr/>
        </p:nvGrpSpPr>
        <p:grpSpPr>
          <a:xfrm>
            <a:off x="789480" y="-2038680"/>
            <a:ext cx="3066840" cy="3066840"/>
            <a:chOff x="789480" y="-2038680"/>
            <a:chExt cx="3066840" cy="3066840"/>
          </a:xfrm>
        </p:grpSpPr>
        <p:sp>
          <p:nvSpPr>
            <p:cNvPr id="138" name="CustomShape 5"/>
            <p:cNvSpPr/>
            <p:nvPr/>
          </p:nvSpPr>
          <p:spPr>
            <a:xfrm>
              <a:off x="789480" y="-203868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CustomShape 6"/>
            <p:cNvSpPr/>
            <p:nvPr/>
          </p:nvSpPr>
          <p:spPr>
            <a:xfrm>
              <a:off x="1077120" y="-19306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0" name="CustomShape 7"/>
          <p:cNvSpPr/>
          <p:nvPr/>
        </p:nvSpPr>
        <p:spPr>
          <a:xfrm>
            <a:off x="3857040" y="1659960"/>
            <a:ext cx="966348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8640"/>
              </a:lnSpc>
            </a:pPr>
            <a:r>
              <a:rPr b="0" lang="fr-FR" sz="7200" spc="-1" strike="noStrike">
                <a:solidFill>
                  <a:srgbClr val="271905"/>
                </a:solidFill>
                <a:latin typeface="Bodoni FLF Italics"/>
              </a:rPr>
              <a:t>Les Caractéristiques</a:t>
            </a:r>
            <a:endParaRPr b="0" lang="fr-FR" sz="7200" spc="-1" strike="noStrike">
              <a:latin typeface="Arial"/>
            </a:endParaRPr>
          </a:p>
        </p:txBody>
      </p:sp>
      <p:sp>
        <p:nvSpPr>
          <p:cNvPr id="141" name="CustomShape 8"/>
          <p:cNvSpPr/>
          <p:nvPr/>
        </p:nvSpPr>
        <p:spPr>
          <a:xfrm>
            <a:off x="862920" y="7191360"/>
            <a:ext cx="16561800" cy="3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2798"/>
              </a:lnSpc>
            </a:pPr>
            <a:r>
              <a:rPr b="0" lang="fr-FR" sz="2800" spc="-1" strike="noStrike">
                <a:solidFill>
                  <a:srgbClr val="271905"/>
                </a:solidFill>
                <a:latin typeface="Alice"/>
              </a:rPr>
              <a:t>....</a:t>
            </a:r>
            <a:endParaRPr b="0" lang="fr-FR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-329040" y="-311040"/>
            <a:ext cx="18616680" cy="1070892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30" name="Group 2"/>
          <p:cNvGrpSpPr/>
          <p:nvPr/>
        </p:nvGrpSpPr>
        <p:grpSpPr>
          <a:xfrm>
            <a:off x="-329040" y="-2457360"/>
            <a:ext cx="4292280" cy="4292280"/>
            <a:chOff x="-329040" y="-2457360"/>
            <a:chExt cx="4292280" cy="4292280"/>
          </a:xfrm>
        </p:grpSpPr>
        <p:sp>
          <p:nvSpPr>
            <p:cNvPr id="831" name="CustomShape 3"/>
            <p:cNvSpPr/>
            <p:nvPr/>
          </p:nvSpPr>
          <p:spPr>
            <a:xfrm>
              <a:off x="-329040" y="-2457360"/>
              <a:ext cx="4292280" cy="42922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2" name="CustomShape 4"/>
            <p:cNvSpPr/>
            <p:nvPr/>
          </p:nvSpPr>
          <p:spPr>
            <a:xfrm>
              <a:off x="73440" y="-2256120"/>
              <a:ext cx="3487320" cy="3688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33" name="CustomShape 5"/>
          <p:cNvSpPr/>
          <p:nvPr/>
        </p:nvSpPr>
        <p:spPr>
          <a:xfrm>
            <a:off x="5398200" y="3185280"/>
            <a:ext cx="12439440" cy="6427080"/>
          </a:xfrm>
          <a:custGeom>
            <a:avLst/>
            <a:gdLst/>
            <a:ahLst/>
            <a:rect l="l" t="t" r="r" b="b"/>
            <a:pathLst>
              <a:path w="12439707" h="6427273">
                <a:moveTo>
                  <a:pt x="0" y="0"/>
                </a:moveTo>
                <a:lnTo>
                  <a:pt x="12439707" y="0"/>
                </a:lnTo>
                <a:lnTo>
                  <a:pt x="12439707" y="6427274"/>
                </a:lnTo>
                <a:lnTo>
                  <a:pt x="0" y="642727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-8132" r="-1473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6"/>
          <p:cNvSpPr/>
          <p:nvPr/>
        </p:nvSpPr>
        <p:spPr>
          <a:xfrm>
            <a:off x="6669720" y="520920"/>
            <a:ext cx="4948200" cy="10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34"/>
              </a:lnSpc>
            </a:pPr>
            <a:r>
              <a:rPr b="0" lang="fr-FR" sz="7200" spc="-1" strike="noStrike">
                <a:solidFill>
                  <a:srgbClr val="271905"/>
                </a:solidFill>
                <a:latin typeface="Bodoni FLF Italics"/>
              </a:rPr>
              <a:t>Modélisation</a:t>
            </a:r>
            <a:endParaRPr b="0" lang="fr-FR" sz="7200" spc="-1" strike="noStrike">
              <a:latin typeface="Arial"/>
            </a:endParaRPr>
          </a:p>
        </p:txBody>
      </p:sp>
      <p:sp>
        <p:nvSpPr>
          <p:cNvPr id="835" name="CustomShape 7"/>
          <p:cNvSpPr/>
          <p:nvPr/>
        </p:nvSpPr>
        <p:spPr>
          <a:xfrm>
            <a:off x="1028880" y="3960000"/>
            <a:ext cx="3321360" cy="13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76"/>
              </a:lnSpc>
            </a:pPr>
            <a:r>
              <a:rPr b="0" lang="fr-FR" sz="3700" spc="-1" strike="noStrike">
                <a:solidFill>
                  <a:srgbClr val="000000"/>
                </a:solidFill>
                <a:latin typeface="Canva Sans Bold"/>
              </a:rPr>
              <a:t> </a:t>
            </a:r>
            <a:r>
              <a:rPr b="0" lang="fr-FR" sz="3700" spc="-1" strike="noStrike">
                <a:solidFill>
                  <a:srgbClr val="000000"/>
                </a:solidFill>
                <a:latin typeface="Canva Sans Bold"/>
              </a:rPr>
              <a:t>Données PCA </a:t>
            </a:r>
            <a:endParaRPr b="0" lang="fr-FR" sz="3700" spc="-1" strike="noStrike">
              <a:latin typeface="Arial"/>
            </a:endParaRPr>
          </a:p>
        </p:txBody>
      </p:sp>
      <p:sp>
        <p:nvSpPr>
          <p:cNvPr id="836" name="CustomShape 8"/>
          <p:cNvSpPr/>
          <p:nvPr/>
        </p:nvSpPr>
        <p:spPr>
          <a:xfrm>
            <a:off x="749160" y="5727960"/>
            <a:ext cx="39884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850320" indent="-424800" algn="r">
              <a:lnSpc>
                <a:spcPts val="5513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940" spc="-1" strike="noStrike">
                <a:solidFill>
                  <a:srgbClr val="000000"/>
                </a:solidFill>
                <a:latin typeface="Canva Sans"/>
              </a:rPr>
              <a:t>Methode BIC</a:t>
            </a:r>
            <a:endParaRPr b="0" lang="fr-FR" sz="3940" spc="-1" strike="noStrike">
              <a:latin typeface="Arial"/>
            </a:endParaRPr>
          </a:p>
        </p:txBody>
      </p:sp>
      <p:sp>
        <p:nvSpPr>
          <p:cNvPr id="837" name="CustomShape 9"/>
          <p:cNvSpPr/>
          <p:nvPr/>
        </p:nvSpPr>
        <p:spPr>
          <a:xfrm>
            <a:off x="438480" y="1660320"/>
            <a:ext cx="17582400" cy="21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34"/>
              </a:lnSpc>
            </a:pPr>
            <a:r>
              <a:rPr b="0" lang="fr-FR" sz="7200" spc="-1" strike="noStrike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  <a:endParaRPr b="0" lang="fr-FR" sz="72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ustomShape 1"/>
          <p:cNvSpPr/>
          <p:nvPr/>
        </p:nvSpPr>
        <p:spPr>
          <a:xfrm>
            <a:off x="0" y="-233280"/>
            <a:ext cx="18631440" cy="1068768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39" name="Group 2"/>
          <p:cNvGrpSpPr/>
          <p:nvPr/>
        </p:nvGrpSpPr>
        <p:grpSpPr>
          <a:xfrm>
            <a:off x="0" y="-2147760"/>
            <a:ext cx="4295160" cy="4295160"/>
            <a:chOff x="0" y="-2147760"/>
            <a:chExt cx="4295160" cy="4295160"/>
          </a:xfrm>
        </p:grpSpPr>
        <p:sp>
          <p:nvSpPr>
            <p:cNvPr id="840" name="CustomShape 3"/>
            <p:cNvSpPr/>
            <p:nvPr/>
          </p:nvSpPr>
          <p:spPr>
            <a:xfrm>
              <a:off x="0" y="-2147760"/>
              <a:ext cx="4295160" cy="42951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1" name="CustomShape 4"/>
            <p:cNvSpPr/>
            <p:nvPr/>
          </p:nvSpPr>
          <p:spPr>
            <a:xfrm>
              <a:off x="402840" y="-1946520"/>
              <a:ext cx="3489840" cy="3691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42" name="CustomShape 5"/>
          <p:cNvSpPr/>
          <p:nvPr/>
        </p:nvSpPr>
        <p:spPr>
          <a:xfrm>
            <a:off x="5644800" y="3499560"/>
            <a:ext cx="11950200" cy="6171480"/>
          </a:xfrm>
          <a:custGeom>
            <a:avLst/>
            <a:gdLst/>
            <a:ahLst/>
            <a:rect l="l" t="t" r="r" b="b"/>
            <a:pathLst>
              <a:path w="11950728" h="6171965">
                <a:moveTo>
                  <a:pt x="0" y="0"/>
                </a:moveTo>
                <a:lnTo>
                  <a:pt x="11950728" y="0"/>
                </a:lnTo>
                <a:lnTo>
                  <a:pt x="11950728" y="6171965"/>
                </a:lnTo>
                <a:lnTo>
                  <a:pt x="0" y="61719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-8653" r="-1917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6"/>
          <p:cNvSpPr/>
          <p:nvPr/>
        </p:nvSpPr>
        <p:spPr>
          <a:xfrm>
            <a:off x="6667920" y="747720"/>
            <a:ext cx="495180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40"/>
              </a:lnSpc>
            </a:pPr>
            <a:r>
              <a:rPr b="0" lang="fr-FR" sz="7200" spc="-1" strike="noStrike">
                <a:solidFill>
                  <a:srgbClr val="271905"/>
                </a:solidFill>
                <a:latin typeface="Bodoni FLF Italics"/>
              </a:rPr>
              <a:t>Modélisation</a:t>
            </a:r>
            <a:endParaRPr b="0" lang="fr-FR" sz="7200" spc="-1" strike="noStrike">
              <a:latin typeface="Arial"/>
            </a:endParaRPr>
          </a:p>
        </p:txBody>
      </p:sp>
      <p:sp>
        <p:nvSpPr>
          <p:cNvPr id="844" name="CustomShape 7"/>
          <p:cNvSpPr/>
          <p:nvPr/>
        </p:nvSpPr>
        <p:spPr>
          <a:xfrm>
            <a:off x="938880" y="3937320"/>
            <a:ext cx="3323880" cy="131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79"/>
              </a:lnSpc>
            </a:pPr>
            <a:r>
              <a:rPr b="0" lang="fr-FR" sz="3700" spc="-1" strike="noStrike">
                <a:solidFill>
                  <a:srgbClr val="000000"/>
                </a:solidFill>
                <a:latin typeface="Canva Sans Bold"/>
              </a:rPr>
              <a:t> </a:t>
            </a:r>
            <a:r>
              <a:rPr b="0" lang="fr-FR" sz="3700" spc="-1" strike="noStrike">
                <a:solidFill>
                  <a:srgbClr val="000000"/>
                </a:solidFill>
                <a:latin typeface="Canva Sans Bold"/>
              </a:rPr>
              <a:t>Données PCA </a:t>
            </a:r>
            <a:endParaRPr b="0" lang="fr-FR" sz="3700" spc="-1" strike="noStrike">
              <a:latin typeface="Arial"/>
            </a:endParaRPr>
          </a:p>
        </p:txBody>
      </p:sp>
      <p:sp>
        <p:nvSpPr>
          <p:cNvPr id="845" name="CustomShape 8"/>
          <p:cNvSpPr/>
          <p:nvPr/>
        </p:nvSpPr>
        <p:spPr>
          <a:xfrm>
            <a:off x="346320" y="5229360"/>
            <a:ext cx="398340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850680" indent="-425160" algn="r">
              <a:lnSpc>
                <a:spcPts val="5516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940" spc="-1" strike="noStrike">
                <a:solidFill>
                  <a:srgbClr val="000000"/>
                </a:solidFill>
                <a:latin typeface="Canva Sans"/>
              </a:rPr>
              <a:t>Methode AIC</a:t>
            </a:r>
            <a:endParaRPr b="0" lang="fr-FR" sz="3940" spc="-1" strike="noStrike">
              <a:latin typeface="Arial"/>
            </a:endParaRPr>
          </a:p>
        </p:txBody>
      </p:sp>
      <p:sp>
        <p:nvSpPr>
          <p:cNvPr id="846" name="CustomShape 9"/>
          <p:cNvSpPr/>
          <p:nvPr/>
        </p:nvSpPr>
        <p:spPr>
          <a:xfrm>
            <a:off x="1028880" y="6180480"/>
            <a:ext cx="3597840" cy="14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516"/>
              </a:lnSpc>
            </a:pPr>
            <a:r>
              <a:rPr b="0" lang="fr-FR" sz="3940" spc="-1" strike="noStrike">
                <a:solidFill>
                  <a:srgbClr val="f90504"/>
                </a:solidFill>
                <a:latin typeface="Canva Sans Bold"/>
              </a:rPr>
              <a:t>k : Clusters = 3 </a:t>
            </a:r>
            <a:endParaRPr b="0" lang="fr-FR" sz="3940" spc="-1" strike="noStrike">
              <a:latin typeface="Arial"/>
            </a:endParaRPr>
          </a:p>
        </p:txBody>
      </p:sp>
      <p:sp>
        <p:nvSpPr>
          <p:cNvPr id="847" name="CustomShape 10"/>
          <p:cNvSpPr/>
          <p:nvPr/>
        </p:nvSpPr>
        <p:spPr>
          <a:xfrm>
            <a:off x="346320" y="2005920"/>
            <a:ext cx="17595000" cy="21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40"/>
              </a:lnSpc>
            </a:pPr>
            <a:r>
              <a:rPr b="0" lang="fr-FR" sz="7200" spc="-1" strike="noStrike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  <a:endParaRPr b="0" lang="fr-FR" sz="72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CustomShape 1"/>
          <p:cNvSpPr/>
          <p:nvPr/>
        </p:nvSpPr>
        <p:spPr>
          <a:xfrm>
            <a:off x="-5400" y="-39240"/>
            <a:ext cx="18493560" cy="10325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49" name="Group 2"/>
          <p:cNvGrpSpPr/>
          <p:nvPr/>
        </p:nvGrpSpPr>
        <p:grpSpPr>
          <a:xfrm>
            <a:off x="-569160" y="-2057040"/>
            <a:ext cx="4343760" cy="4035240"/>
            <a:chOff x="-569160" y="-2057040"/>
            <a:chExt cx="4343760" cy="4035240"/>
          </a:xfrm>
        </p:grpSpPr>
        <p:sp>
          <p:nvSpPr>
            <p:cNvPr id="850" name="CustomShape 3"/>
            <p:cNvSpPr/>
            <p:nvPr/>
          </p:nvSpPr>
          <p:spPr>
            <a:xfrm>
              <a:off x="-569160" y="-2057040"/>
              <a:ext cx="4343760" cy="4035240"/>
            </a:xfrm>
            <a:custGeom>
              <a:avLst/>
              <a:gdLst/>
              <a:ahLst/>
              <a:rect l="l" t="t" r="r" b="b"/>
              <a:pathLst>
                <a:path w="874888" h="812800">
                  <a:moveTo>
                    <a:pt x="437444" y="0"/>
                  </a:moveTo>
                  <a:cubicBezTo>
                    <a:pt x="195850" y="0"/>
                    <a:pt x="0" y="181951"/>
                    <a:pt x="0" y="406400"/>
                  </a:cubicBezTo>
                  <a:cubicBezTo>
                    <a:pt x="0" y="630849"/>
                    <a:pt x="195850" y="812800"/>
                    <a:pt x="437444" y="812800"/>
                  </a:cubicBezTo>
                  <a:cubicBezTo>
                    <a:pt x="679038" y="812800"/>
                    <a:pt x="874888" y="630849"/>
                    <a:pt x="874888" y="406400"/>
                  </a:cubicBezTo>
                  <a:cubicBezTo>
                    <a:pt x="874888" y="181951"/>
                    <a:pt x="679038" y="0"/>
                    <a:pt x="437444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1" name="CustomShape 4"/>
            <p:cNvSpPr/>
            <p:nvPr/>
          </p:nvSpPr>
          <p:spPr>
            <a:xfrm>
              <a:off x="-162000" y="-1868040"/>
              <a:ext cx="3529080" cy="3467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52" name="CustomShape 5"/>
          <p:cNvSpPr/>
          <p:nvPr/>
        </p:nvSpPr>
        <p:spPr>
          <a:xfrm>
            <a:off x="8675640" y="3143160"/>
            <a:ext cx="7749360" cy="6981840"/>
          </a:xfrm>
          <a:custGeom>
            <a:avLst/>
            <a:gdLst/>
            <a:ahLst/>
            <a:rect l="l" t="t" r="r" b="b"/>
            <a:pathLst>
              <a:path w="7749891" h="6982066">
                <a:moveTo>
                  <a:pt x="0" y="0"/>
                </a:moveTo>
                <a:lnTo>
                  <a:pt x="7749891" y="0"/>
                </a:lnTo>
                <a:lnTo>
                  <a:pt x="7749891" y="6982066"/>
                </a:lnTo>
                <a:lnTo>
                  <a:pt x="0" y="698206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-1565" t="-13925" r="0" b="-49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6"/>
          <p:cNvSpPr/>
          <p:nvPr/>
        </p:nvSpPr>
        <p:spPr>
          <a:xfrm>
            <a:off x="6640200" y="771840"/>
            <a:ext cx="5007240" cy="10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116"/>
              </a:lnSpc>
            </a:pPr>
            <a:r>
              <a:rPr b="0" lang="fr-FR" sz="6769" spc="-1" strike="noStrike">
                <a:solidFill>
                  <a:srgbClr val="271905"/>
                </a:solidFill>
                <a:latin typeface="Bodoni FLF Italics"/>
              </a:rPr>
              <a:t>Modélisation</a:t>
            </a:r>
            <a:endParaRPr b="0" lang="fr-FR" sz="6769" spc="-1" strike="noStrike">
              <a:latin typeface="Arial"/>
            </a:endParaRPr>
          </a:p>
        </p:txBody>
      </p:sp>
      <p:sp>
        <p:nvSpPr>
          <p:cNvPr id="854" name="CustomShape 7"/>
          <p:cNvSpPr/>
          <p:nvPr/>
        </p:nvSpPr>
        <p:spPr>
          <a:xfrm>
            <a:off x="781920" y="3522960"/>
            <a:ext cx="3361320" cy="123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867"/>
              </a:lnSpc>
            </a:pPr>
            <a:r>
              <a:rPr b="0" lang="fr-FR" sz="3479" spc="-1" strike="noStrike">
                <a:solidFill>
                  <a:srgbClr val="000000"/>
                </a:solidFill>
                <a:latin typeface="Canva Sans Bold"/>
              </a:rPr>
              <a:t> </a:t>
            </a:r>
            <a:r>
              <a:rPr b="0" lang="fr-FR" sz="3479" spc="-1" strike="noStrike">
                <a:solidFill>
                  <a:srgbClr val="000000"/>
                </a:solidFill>
                <a:latin typeface="Canva Sans Bold"/>
              </a:rPr>
              <a:t>Données PCA </a:t>
            </a:r>
            <a:endParaRPr b="0" lang="fr-FR" sz="3479" spc="-1" strike="noStrike">
              <a:latin typeface="Arial"/>
            </a:endParaRPr>
          </a:p>
        </p:txBody>
      </p:sp>
      <p:sp>
        <p:nvSpPr>
          <p:cNvPr id="855" name="CustomShape 8"/>
          <p:cNvSpPr/>
          <p:nvPr/>
        </p:nvSpPr>
        <p:spPr>
          <a:xfrm>
            <a:off x="300960" y="4726440"/>
            <a:ext cx="7684560" cy="131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799200" indent="-399240">
              <a:lnSpc>
                <a:spcPts val="5182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700" spc="-1" strike="noStrike">
                <a:solidFill>
                  <a:srgbClr val="000000"/>
                </a:solidFill>
                <a:latin typeface="Canva Sans"/>
              </a:rPr>
              <a:t>Données PCA avec </a:t>
            </a:r>
            <a:endParaRPr b="0" lang="fr-FR" sz="3700" spc="-1" strike="noStrike">
              <a:latin typeface="Arial"/>
            </a:endParaRPr>
          </a:p>
          <a:p>
            <a:pPr>
              <a:lnSpc>
                <a:spcPts val="5182"/>
              </a:lnSpc>
            </a:pPr>
            <a:r>
              <a:rPr b="0" lang="fr-FR" sz="3700" spc="-1" strike="noStrike">
                <a:solidFill>
                  <a:srgbClr val="000000"/>
                </a:solidFill>
                <a:latin typeface="Canva Sans"/>
              </a:rPr>
              <a:t>       </a:t>
            </a:r>
            <a:r>
              <a:rPr b="0" lang="fr-FR" sz="3700" spc="-1" strike="noStrike">
                <a:solidFill>
                  <a:srgbClr val="000000"/>
                </a:solidFill>
                <a:latin typeface="Canva Sans"/>
              </a:rPr>
              <a:t>Gaussian Mixture Clustering</a:t>
            </a:r>
            <a:endParaRPr b="0" lang="fr-FR" sz="3700" spc="-1" strike="noStrike">
              <a:latin typeface="Arial"/>
            </a:endParaRPr>
          </a:p>
        </p:txBody>
      </p:sp>
      <p:sp>
        <p:nvSpPr>
          <p:cNvPr id="856" name="CustomShape 9"/>
          <p:cNvSpPr/>
          <p:nvPr/>
        </p:nvSpPr>
        <p:spPr>
          <a:xfrm>
            <a:off x="950040" y="1800720"/>
            <a:ext cx="16387560" cy="206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116"/>
              </a:lnSpc>
            </a:pPr>
            <a:r>
              <a:rPr b="0" lang="fr-FR" sz="6769" spc="-1" strike="noStrike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  <a:endParaRPr b="0" lang="fr-FR" sz="6769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CustomShape 1"/>
          <p:cNvSpPr/>
          <p:nvPr/>
        </p:nvSpPr>
        <p:spPr>
          <a:xfrm>
            <a:off x="-338760" y="-254880"/>
            <a:ext cx="18995760" cy="1054152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58" name="Group 2"/>
          <p:cNvGrpSpPr/>
          <p:nvPr/>
        </p:nvGrpSpPr>
        <p:grpSpPr>
          <a:xfrm>
            <a:off x="-338760" y="-2123280"/>
            <a:ext cx="4378320" cy="4246200"/>
            <a:chOff x="-338760" y="-2123280"/>
            <a:chExt cx="4378320" cy="4246200"/>
          </a:xfrm>
        </p:grpSpPr>
        <p:sp>
          <p:nvSpPr>
            <p:cNvPr id="859" name="CustomShape 3"/>
            <p:cNvSpPr/>
            <p:nvPr/>
          </p:nvSpPr>
          <p:spPr>
            <a:xfrm>
              <a:off x="-338760" y="-2123280"/>
              <a:ext cx="4378320" cy="4246200"/>
            </a:xfrm>
            <a:custGeom>
              <a:avLst/>
              <a:gdLst/>
              <a:ahLst/>
              <a:rect l="l" t="t" r="r" b="b"/>
              <a:pathLst>
                <a:path w="838084" h="812800">
                  <a:moveTo>
                    <a:pt x="419042" y="0"/>
                  </a:moveTo>
                  <a:cubicBezTo>
                    <a:pt x="187612" y="0"/>
                    <a:pt x="0" y="181951"/>
                    <a:pt x="0" y="406400"/>
                  </a:cubicBezTo>
                  <a:cubicBezTo>
                    <a:pt x="0" y="630849"/>
                    <a:pt x="187612" y="812800"/>
                    <a:pt x="419042" y="812800"/>
                  </a:cubicBezTo>
                  <a:cubicBezTo>
                    <a:pt x="650473" y="812800"/>
                    <a:pt x="838084" y="630849"/>
                    <a:pt x="838084" y="406400"/>
                  </a:cubicBezTo>
                  <a:cubicBezTo>
                    <a:pt x="838084" y="181951"/>
                    <a:pt x="650473" y="0"/>
                    <a:pt x="419042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0" name="CustomShape 4"/>
            <p:cNvSpPr/>
            <p:nvPr/>
          </p:nvSpPr>
          <p:spPr>
            <a:xfrm>
              <a:off x="71640" y="-1924200"/>
              <a:ext cx="3557160" cy="3648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61" name="CustomShape 5"/>
          <p:cNvSpPr/>
          <p:nvPr/>
        </p:nvSpPr>
        <p:spPr>
          <a:xfrm>
            <a:off x="1180440" y="4105080"/>
            <a:ext cx="15937920" cy="5832000"/>
          </a:xfrm>
          <a:custGeom>
            <a:avLst/>
            <a:gdLst/>
            <a:ahLst/>
            <a:rect l="l" t="t" r="r" b="b"/>
            <a:pathLst>
              <a:path w="15938192" h="5832489">
                <a:moveTo>
                  <a:pt x="0" y="0"/>
                </a:moveTo>
                <a:lnTo>
                  <a:pt x="15938192" y="0"/>
                </a:lnTo>
                <a:lnTo>
                  <a:pt x="15938192" y="5832489"/>
                </a:lnTo>
                <a:lnTo>
                  <a:pt x="0" y="58324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-1550" r="0" b="-155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6"/>
          <p:cNvSpPr/>
          <p:nvPr/>
        </p:nvSpPr>
        <p:spPr>
          <a:xfrm>
            <a:off x="6620040" y="726120"/>
            <a:ext cx="5047200" cy="108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541"/>
              </a:lnSpc>
            </a:pPr>
            <a:r>
              <a:rPr b="0" lang="fr-FR" sz="7119" spc="-1" strike="noStrike">
                <a:solidFill>
                  <a:srgbClr val="271905"/>
                </a:solidFill>
                <a:latin typeface="Bodoni FLF Italics"/>
              </a:rPr>
              <a:t>Modélisation</a:t>
            </a:r>
            <a:endParaRPr b="0" lang="fr-FR" sz="7119" spc="-1" strike="noStrike">
              <a:latin typeface="Arial"/>
            </a:endParaRPr>
          </a:p>
        </p:txBody>
      </p:sp>
      <p:sp>
        <p:nvSpPr>
          <p:cNvPr id="863" name="CustomShape 7"/>
          <p:cNvSpPr/>
          <p:nvPr/>
        </p:nvSpPr>
        <p:spPr>
          <a:xfrm>
            <a:off x="1028880" y="3275280"/>
            <a:ext cx="3387960" cy="12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19"/>
              </a:lnSpc>
            </a:pPr>
            <a:r>
              <a:rPr b="0" lang="fr-FR" sz="3659" spc="-1" strike="noStrike">
                <a:solidFill>
                  <a:srgbClr val="000000"/>
                </a:solidFill>
                <a:latin typeface="Canva Sans Bold"/>
              </a:rPr>
              <a:t> </a:t>
            </a:r>
            <a:r>
              <a:rPr b="0" lang="fr-FR" sz="3659" spc="-1" strike="noStrike">
                <a:solidFill>
                  <a:srgbClr val="000000"/>
                </a:solidFill>
                <a:latin typeface="Canva Sans Bold"/>
              </a:rPr>
              <a:t>Données PCA </a:t>
            </a:r>
            <a:endParaRPr b="0" lang="fr-FR" sz="3659" spc="-1" strike="noStrike">
              <a:latin typeface="Arial"/>
            </a:endParaRPr>
          </a:p>
        </p:txBody>
      </p:sp>
      <p:sp>
        <p:nvSpPr>
          <p:cNvPr id="864" name="CustomShape 8"/>
          <p:cNvSpPr/>
          <p:nvPr/>
        </p:nvSpPr>
        <p:spPr>
          <a:xfrm>
            <a:off x="602640" y="1809000"/>
            <a:ext cx="17082360" cy="21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541"/>
              </a:lnSpc>
            </a:pPr>
            <a:r>
              <a:rPr b="0" lang="fr-FR" sz="7119" spc="-1" strike="noStrike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  <a:endParaRPr b="0" lang="fr-FR" sz="7119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CustomShape 1"/>
          <p:cNvSpPr/>
          <p:nvPr/>
        </p:nvSpPr>
        <p:spPr>
          <a:xfrm>
            <a:off x="-260280" y="0"/>
            <a:ext cx="18547920" cy="1043856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66" name="Group 2"/>
          <p:cNvGrpSpPr/>
          <p:nvPr/>
        </p:nvGrpSpPr>
        <p:grpSpPr>
          <a:xfrm>
            <a:off x="0" y="-2154960"/>
            <a:ext cx="4309200" cy="4309200"/>
            <a:chOff x="0" y="-2154960"/>
            <a:chExt cx="4309200" cy="4309200"/>
          </a:xfrm>
        </p:grpSpPr>
        <p:sp>
          <p:nvSpPr>
            <p:cNvPr id="867" name="CustomShape 3"/>
            <p:cNvSpPr/>
            <p:nvPr/>
          </p:nvSpPr>
          <p:spPr>
            <a:xfrm>
              <a:off x="0" y="-2154960"/>
              <a:ext cx="4309200" cy="430920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8" name="CustomShape 4"/>
            <p:cNvSpPr/>
            <p:nvPr/>
          </p:nvSpPr>
          <p:spPr>
            <a:xfrm>
              <a:off x="403920" y="-2003400"/>
              <a:ext cx="3501360" cy="375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69" name="CustomShape 5"/>
          <p:cNvSpPr/>
          <p:nvPr/>
        </p:nvSpPr>
        <p:spPr>
          <a:xfrm>
            <a:off x="6660000" y="747720"/>
            <a:ext cx="4967640" cy="110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68"/>
              </a:lnSpc>
            </a:pPr>
            <a:r>
              <a:rPr b="0" lang="fr-FR" sz="7230" spc="-1" strike="noStrike">
                <a:solidFill>
                  <a:srgbClr val="271905"/>
                </a:solidFill>
                <a:latin typeface="Bodoni FLF Italics"/>
              </a:rPr>
              <a:t>Modélisation</a:t>
            </a:r>
            <a:endParaRPr b="0" lang="fr-FR" sz="7230" spc="-1" strike="noStrike">
              <a:latin typeface="Arial"/>
            </a:endParaRPr>
          </a:p>
        </p:txBody>
      </p:sp>
      <p:sp>
        <p:nvSpPr>
          <p:cNvPr id="870" name="CustomShape 6"/>
          <p:cNvSpPr/>
          <p:nvPr/>
        </p:nvSpPr>
        <p:spPr>
          <a:xfrm>
            <a:off x="1023840" y="3966840"/>
            <a:ext cx="333468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96"/>
              </a:lnSpc>
            </a:pPr>
            <a:r>
              <a:rPr b="0" lang="fr-FR" sz="3709" spc="-1" strike="noStrike">
                <a:solidFill>
                  <a:srgbClr val="000000"/>
                </a:solidFill>
                <a:latin typeface="Canva Sans Bold"/>
              </a:rPr>
              <a:t> </a:t>
            </a:r>
            <a:r>
              <a:rPr b="0" lang="fr-FR" sz="3709" spc="-1" strike="noStrike">
                <a:solidFill>
                  <a:srgbClr val="000000"/>
                </a:solidFill>
                <a:latin typeface="Canva Sans Bold"/>
              </a:rPr>
              <a:t>Données PCA </a:t>
            </a:r>
            <a:endParaRPr b="0" lang="fr-FR" sz="3709" spc="-1" strike="noStrike">
              <a:latin typeface="Arial"/>
            </a:endParaRPr>
          </a:p>
        </p:txBody>
      </p:sp>
      <p:sp>
        <p:nvSpPr>
          <p:cNvPr id="871" name="CustomShape 7"/>
          <p:cNvSpPr/>
          <p:nvPr/>
        </p:nvSpPr>
        <p:spPr>
          <a:xfrm>
            <a:off x="1023840" y="5211720"/>
            <a:ext cx="6778800" cy="19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801360" indent="-400320">
              <a:lnSpc>
                <a:spcPts val="5196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709" spc="-1" strike="noStrike">
                <a:solidFill>
                  <a:srgbClr val="000000"/>
                </a:solidFill>
                <a:latin typeface="Canva Sans Bold"/>
              </a:rPr>
              <a:t>0 </a:t>
            </a:r>
            <a:r>
              <a:rPr b="0" lang="fr-FR" sz="3709" spc="-1" strike="noStrike">
                <a:solidFill>
                  <a:srgbClr val="000000"/>
                </a:solidFill>
                <a:latin typeface="Canva Sans"/>
              </a:rPr>
              <a:t>: Peut-être besoin d'aide</a:t>
            </a:r>
            <a:endParaRPr b="0" lang="fr-FR" sz="3709" spc="-1" strike="noStrike">
              <a:latin typeface="Arial"/>
            </a:endParaRPr>
          </a:p>
          <a:p>
            <a:pPr lvl="1" marL="801360" indent="-400320">
              <a:lnSpc>
                <a:spcPts val="5196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709" spc="-1" strike="noStrike">
                <a:solidFill>
                  <a:srgbClr val="000000"/>
                </a:solidFill>
                <a:latin typeface="Canva Sans Bold"/>
              </a:rPr>
              <a:t>1 </a:t>
            </a:r>
            <a:r>
              <a:rPr b="0" lang="fr-FR" sz="3709" spc="-1" strike="noStrike">
                <a:solidFill>
                  <a:srgbClr val="000000"/>
                </a:solidFill>
                <a:latin typeface="Canva Sans"/>
              </a:rPr>
              <a:t>: Aide nécessaire</a:t>
            </a:r>
            <a:endParaRPr b="0" lang="fr-FR" sz="3709" spc="-1" strike="noStrike">
              <a:latin typeface="Arial"/>
            </a:endParaRPr>
          </a:p>
          <a:p>
            <a:pPr lvl="1" marL="801360" indent="-400320">
              <a:lnSpc>
                <a:spcPts val="5196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709" spc="-1" strike="noStrike">
                <a:solidFill>
                  <a:srgbClr val="000000"/>
                </a:solidFill>
                <a:latin typeface="Canva Sans Bold"/>
              </a:rPr>
              <a:t>2 </a:t>
            </a:r>
            <a:r>
              <a:rPr b="0" lang="fr-FR" sz="3709" spc="-1" strike="noStrike">
                <a:solidFill>
                  <a:srgbClr val="000000"/>
                </a:solidFill>
                <a:latin typeface="Canva Sans"/>
              </a:rPr>
              <a:t>: Pas besoin d'aide</a:t>
            </a:r>
            <a:endParaRPr b="0" lang="fr-FR" sz="3709" spc="-1" strike="noStrike">
              <a:latin typeface="Arial"/>
            </a:endParaRPr>
          </a:p>
        </p:txBody>
      </p:sp>
      <p:sp>
        <p:nvSpPr>
          <p:cNvPr id="872" name="CustomShape 8"/>
          <p:cNvSpPr/>
          <p:nvPr/>
        </p:nvSpPr>
        <p:spPr>
          <a:xfrm>
            <a:off x="432000" y="1846440"/>
            <a:ext cx="17652600" cy="220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68"/>
              </a:lnSpc>
            </a:pPr>
            <a:r>
              <a:rPr b="0" lang="fr-FR" sz="7230" spc="-1" strike="noStrike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  <a:endParaRPr b="0" lang="fr-FR" sz="723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CustomShape 1"/>
          <p:cNvSpPr/>
          <p:nvPr/>
        </p:nvSpPr>
        <p:spPr>
          <a:xfrm>
            <a:off x="-483480" y="0"/>
            <a:ext cx="18771120" cy="10371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74" name="Group 2"/>
          <p:cNvGrpSpPr/>
          <p:nvPr/>
        </p:nvGrpSpPr>
        <p:grpSpPr>
          <a:xfrm>
            <a:off x="-483480" y="-1965600"/>
            <a:ext cx="4278240" cy="4278240"/>
            <a:chOff x="-483480" y="-1965600"/>
            <a:chExt cx="4278240" cy="4278240"/>
          </a:xfrm>
        </p:grpSpPr>
        <p:sp>
          <p:nvSpPr>
            <p:cNvPr id="875" name="CustomShape 3"/>
            <p:cNvSpPr/>
            <p:nvPr/>
          </p:nvSpPr>
          <p:spPr>
            <a:xfrm>
              <a:off x="-483480" y="-1965600"/>
              <a:ext cx="4278240" cy="42782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6" name="CustomShape 4"/>
            <p:cNvSpPr/>
            <p:nvPr/>
          </p:nvSpPr>
          <p:spPr>
            <a:xfrm>
              <a:off x="-82440" y="-1815480"/>
              <a:ext cx="3476160" cy="3726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77" name="CustomShape 5"/>
          <p:cNvSpPr/>
          <p:nvPr/>
        </p:nvSpPr>
        <p:spPr>
          <a:xfrm>
            <a:off x="276840" y="6078600"/>
            <a:ext cx="4455360" cy="2601720"/>
          </a:xfrm>
          <a:custGeom>
            <a:avLst/>
            <a:gdLst/>
            <a:ahLst/>
            <a:rect l="l" t="t" r="r" b="b"/>
            <a:pathLst>
              <a:path w="4455636" h="2602025">
                <a:moveTo>
                  <a:pt x="0" y="0"/>
                </a:moveTo>
                <a:lnTo>
                  <a:pt x="4455635" y="0"/>
                </a:lnTo>
                <a:lnTo>
                  <a:pt x="4455635" y="2602025"/>
                </a:lnTo>
                <a:lnTo>
                  <a:pt x="0" y="26020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0" r="-9001" b="-3694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6"/>
          <p:cNvSpPr/>
          <p:nvPr/>
        </p:nvSpPr>
        <p:spPr>
          <a:xfrm>
            <a:off x="5031720" y="4709520"/>
            <a:ext cx="12814200" cy="5434200"/>
          </a:xfrm>
          <a:custGeom>
            <a:avLst/>
            <a:gdLst/>
            <a:ahLst/>
            <a:rect l="l" t="t" r="r" b="b"/>
            <a:pathLst>
              <a:path w="12814695" h="5434505">
                <a:moveTo>
                  <a:pt x="0" y="0"/>
                </a:moveTo>
                <a:lnTo>
                  <a:pt x="12814695" y="0"/>
                </a:lnTo>
                <a:lnTo>
                  <a:pt x="12814695" y="5434505"/>
                </a:lnTo>
                <a:lnTo>
                  <a:pt x="0" y="543450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 l="-930" t="-10235" r="-1677" b="-64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7"/>
          <p:cNvSpPr/>
          <p:nvPr/>
        </p:nvSpPr>
        <p:spPr>
          <a:xfrm>
            <a:off x="6677640" y="959400"/>
            <a:ext cx="4932000" cy="109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06"/>
              </a:lnSpc>
            </a:pPr>
            <a:r>
              <a:rPr b="0" lang="fr-FR" sz="7169" spc="-1" strike="noStrike">
                <a:solidFill>
                  <a:srgbClr val="271905"/>
                </a:solidFill>
                <a:latin typeface="Bodoni FLF Italics"/>
              </a:rPr>
              <a:t>Modélisation</a:t>
            </a:r>
            <a:endParaRPr b="0" lang="fr-FR" sz="7169" spc="-1" strike="noStrike">
              <a:latin typeface="Arial"/>
            </a:endParaRPr>
          </a:p>
        </p:txBody>
      </p:sp>
      <p:sp>
        <p:nvSpPr>
          <p:cNvPr id="880" name="CustomShape 8"/>
          <p:cNvSpPr/>
          <p:nvPr/>
        </p:nvSpPr>
        <p:spPr>
          <a:xfrm>
            <a:off x="1028880" y="3784320"/>
            <a:ext cx="331092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59"/>
              </a:lnSpc>
            </a:pPr>
            <a:r>
              <a:rPr b="0" lang="fr-FR" sz="3690" spc="-1" strike="noStrike">
                <a:solidFill>
                  <a:srgbClr val="000000"/>
                </a:solidFill>
                <a:latin typeface="Canva Sans Bold"/>
              </a:rPr>
              <a:t> </a:t>
            </a:r>
            <a:r>
              <a:rPr b="0" lang="fr-FR" sz="3690" spc="-1" strike="noStrike">
                <a:solidFill>
                  <a:srgbClr val="000000"/>
                </a:solidFill>
                <a:latin typeface="Canva Sans Bold"/>
              </a:rPr>
              <a:t>Données PCA </a:t>
            </a:r>
            <a:endParaRPr b="0" lang="fr-FR" sz="3690" spc="-1" strike="noStrike">
              <a:latin typeface="Arial"/>
            </a:endParaRPr>
          </a:p>
        </p:txBody>
      </p:sp>
      <p:sp>
        <p:nvSpPr>
          <p:cNvPr id="881" name="CustomShape 9"/>
          <p:cNvSpPr/>
          <p:nvPr/>
        </p:nvSpPr>
        <p:spPr>
          <a:xfrm>
            <a:off x="6104880" y="3784320"/>
            <a:ext cx="7563240" cy="65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159"/>
              </a:lnSpc>
            </a:pPr>
            <a:r>
              <a:rPr b="0" lang="fr-FR" sz="3690" spc="-1" strike="noStrike">
                <a:solidFill>
                  <a:srgbClr val="000000"/>
                </a:solidFill>
                <a:latin typeface="Canva Sans"/>
              </a:rPr>
              <a:t>Aide nécessaire par pays (Monde)</a:t>
            </a:r>
            <a:endParaRPr b="0" lang="fr-FR" sz="3690" spc="-1" strike="noStrike">
              <a:latin typeface="Arial"/>
            </a:endParaRPr>
          </a:p>
        </p:txBody>
      </p:sp>
      <p:sp>
        <p:nvSpPr>
          <p:cNvPr id="882" name="CustomShape 10"/>
          <p:cNvSpPr/>
          <p:nvPr/>
        </p:nvSpPr>
        <p:spPr>
          <a:xfrm>
            <a:off x="484920" y="2050560"/>
            <a:ext cx="17525520" cy="218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06"/>
              </a:lnSpc>
            </a:pPr>
            <a:r>
              <a:rPr b="0" lang="fr-FR" sz="7169" spc="-1" strike="noStrike">
                <a:solidFill>
                  <a:srgbClr val="271905"/>
                </a:solidFill>
                <a:latin typeface="Bodoni FLF Italics"/>
              </a:rPr>
              <a:t>Apprentissage non supervisé(Gaussian Mixture)</a:t>
            </a:r>
            <a:endParaRPr b="0" lang="fr-FR" sz="7169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CustomShape 1"/>
          <p:cNvSpPr/>
          <p:nvPr/>
        </p:nvSpPr>
        <p:spPr>
          <a:xfrm>
            <a:off x="-195480" y="-203400"/>
            <a:ext cx="18499680" cy="1049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84" name="Group 2"/>
          <p:cNvGrpSpPr/>
          <p:nvPr/>
        </p:nvGrpSpPr>
        <p:grpSpPr>
          <a:xfrm>
            <a:off x="-1777680" y="-1588680"/>
            <a:ext cx="4284720" cy="4284720"/>
            <a:chOff x="-1777680" y="-1588680"/>
            <a:chExt cx="4284720" cy="4284720"/>
          </a:xfrm>
        </p:grpSpPr>
        <p:sp>
          <p:nvSpPr>
            <p:cNvPr id="885" name="CustomShape 3"/>
            <p:cNvSpPr/>
            <p:nvPr/>
          </p:nvSpPr>
          <p:spPr>
            <a:xfrm>
              <a:off x="-1777680" y="-1588680"/>
              <a:ext cx="4284720" cy="4284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6" name="CustomShape 4"/>
            <p:cNvSpPr/>
            <p:nvPr/>
          </p:nvSpPr>
          <p:spPr>
            <a:xfrm>
              <a:off x="-1375920" y="-1437840"/>
              <a:ext cx="3481200" cy="3732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87" name="CustomShape 5"/>
          <p:cNvSpPr/>
          <p:nvPr/>
        </p:nvSpPr>
        <p:spPr>
          <a:xfrm>
            <a:off x="6616800" y="3075840"/>
            <a:ext cx="9993600" cy="6595560"/>
          </a:xfrm>
          <a:custGeom>
            <a:avLst/>
            <a:gdLst/>
            <a:ahLst/>
            <a:rect l="l" t="t" r="r" b="b"/>
            <a:pathLst>
              <a:path w="9993996" h="6596037">
                <a:moveTo>
                  <a:pt x="0" y="0"/>
                </a:moveTo>
                <a:lnTo>
                  <a:pt x="9993995" y="0"/>
                </a:lnTo>
                <a:lnTo>
                  <a:pt x="9993995" y="6596037"/>
                </a:lnTo>
                <a:lnTo>
                  <a:pt x="0" y="659603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6"/>
          <p:cNvSpPr/>
          <p:nvPr/>
        </p:nvSpPr>
        <p:spPr>
          <a:xfrm>
            <a:off x="6674040" y="657360"/>
            <a:ext cx="4939200" cy="10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17"/>
              </a:lnSpc>
            </a:pPr>
            <a:r>
              <a:rPr b="0" lang="fr-FR" sz="7180" spc="-1" strike="noStrike">
                <a:solidFill>
                  <a:srgbClr val="271905"/>
                </a:solidFill>
                <a:latin typeface="Bodoni FLF Italics"/>
              </a:rPr>
              <a:t>Modélisation</a:t>
            </a:r>
            <a:endParaRPr b="0" lang="fr-FR" sz="7180" spc="-1" strike="noStrike">
              <a:latin typeface="Arial"/>
            </a:endParaRPr>
          </a:p>
        </p:txBody>
      </p:sp>
      <p:sp>
        <p:nvSpPr>
          <p:cNvPr id="889" name="CustomShape 7"/>
          <p:cNvSpPr/>
          <p:nvPr/>
        </p:nvSpPr>
        <p:spPr>
          <a:xfrm>
            <a:off x="990360" y="5089680"/>
            <a:ext cx="4595400" cy="13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796680" indent="-398160">
              <a:lnSpc>
                <a:spcPts val="5168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690" spc="-1" strike="noStrike">
                <a:solidFill>
                  <a:srgbClr val="000000"/>
                </a:solidFill>
                <a:latin typeface="Canva Sans"/>
              </a:rPr>
              <a:t>La Classification </a:t>
            </a:r>
            <a:endParaRPr b="0" lang="fr-FR" sz="3690" spc="-1" strike="noStrike">
              <a:latin typeface="Arial"/>
            </a:endParaRPr>
          </a:p>
          <a:p>
            <a:pPr lvl="1" marL="796680" indent="-398160">
              <a:lnSpc>
                <a:spcPts val="5168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3690" spc="-1" strike="noStrike">
                <a:solidFill>
                  <a:srgbClr val="000000"/>
                </a:solidFill>
                <a:latin typeface="Canva Sans"/>
              </a:rPr>
              <a:t>La Régression</a:t>
            </a:r>
            <a:endParaRPr b="0" lang="fr-FR" sz="3690" spc="-1" strike="noStrike">
              <a:latin typeface="Arial"/>
            </a:endParaRPr>
          </a:p>
        </p:txBody>
      </p:sp>
      <p:sp>
        <p:nvSpPr>
          <p:cNvPr id="890" name="CustomShape 8"/>
          <p:cNvSpPr/>
          <p:nvPr/>
        </p:nvSpPr>
        <p:spPr>
          <a:xfrm>
            <a:off x="3248640" y="1749960"/>
            <a:ext cx="11790000" cy="10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17"/>
              </a:lnSpc>
            </a:pPr>
            <a:r>
              <a:rPr b="0" lang="fr-FR" sz="7180" spc="-1" strike="noStrike">
                <a:solidFill>
                  <a:srgbClr val="271905"/>
                </a:solidFill>
                <a:latin typeface="Bodoni FLF Italics"/>
              </a:rPr>
              <a:t>Apprentissage Supervisé (KNN)</a:t>
            </a:r>
            <a:endParaRPr b="0" lang="fr-FR" sz="718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CustomShape 1"/>
          <p:cNvSpPr/>
          <p:nvPr/>
        </p:nvSpPr>
        <p:spPr>
          <a:xfrm>
            <a:off x="-481320" y="-230400"/>
            <a:ext cx="19084320" cy="1052532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92" name="Group 2"/>
          <p:cNvGrpSpPr/>
          <p:nvPr/>
        </p:nvGrpSpPr>
        <p:grpSpPr>
          <a:xfrm>
            <a:off x="-1806840" y="-1587600"/>
            <a:ext cx="4287240" cy="4287240"/>
            <a:chOff x="-1806840" y="-1587600"/>
            <a:chExt cx="4287240" cy="4287240"/>
          </a:xfrm>
        </p:grpSpPr>
        <p:sp>
          <p:nvSpPr>
            <p:cNvPr id="893" name="CustomShape 3"/>
            <p:cNvSpPr/>
            <p:nvPr/>
          </p:nvSpPr>
          <p:spPr>
            <a:xfrm>
              <a:off x="-1806840" y="-1587600"/>
              <a:ext cx="4287240" cy="42872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4" name="CustomShape 4"/>
            <p:cNvSpPr/>
            <p:nvPr/>
          </p:nvSpPr>
          <p:spPr>
            <a:xfrm>
              <a:off x="-1405080" y="-1437120"/>
              <a:ext cx="3483360" cy="3734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95" name="CustomShape 5"/>
          <p:cNvSpPr/>
          <p:nvPr/>
        </p:nvSpPr>
        <p:spPr>
          <a:xfrm>
            <a:off x="2480760" y="4347720"/>
            <a:ext cx="13067280" cy="5462640"/>
          </a:xfrm>
          <a:custGeom>
            <a:avLst/>
            <a:gdLst/>
            <a:ahLst/>
            <a:rect l="l" t="t" r="r" b="b"/>
            <a:pathLst>
              <a:path w="13067543" h="5463076">
                <a:moveTo>
                  <a:pt x="0" y="0"/>
                </a:moveTo>
                <a:lnTo>
                  <a:pt x="13067543" y="0"/>
                </a:lnTo>
                <a:lnTo>
                  <a:pt x="13067543" y="5463076"/>
                </a:lnTo>
                <a:lnTo>
                  <a:pt x="0" y="54630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96" name="Group 6"/>
          <p:cNvGrpSpPr/>
          <p:nvPr/>
        </p:nvGrpSpPr>
        <p:grpSpPr>
          <a:xfrm>
            <a:off x="12770640" y="4347720"/>
            <a:ext cx="2777040" cy="5462640"/>
            <a:chOff x="12770640" y="4347720"/>
            <a:chExt cx="2777040" cy="5462640"/>
          </a:xfrm>
        </p:grpSpPr>
        <p:sp>
          <p:nvSpPr>
            <p:cNvPr id="897" name="CustomShape 7"/>
            <p:cNvSpPr/>
            <p:nvPr/>
          </p:nvSpPr>
          <p:spPr>
            <a:xfrm>
              <a:off x="12770640" y="4347720"/>
              <a:ext cx="2777040" cy="5462640"/>
            </a:xfrm>
            <a:custGeom>
              <a:avLst/>
              <a:gdLst/>
              <a:ahLst/>
              <a:rect l="l" t="t" r="r" b="b"/>
              <a:pathLst>
                <a:path w="11277326" h="22182037">
                  <a:moveTo>
                    <a:pt x="11277326" y="371558"/>
                  </a:moveTo>
                  <a:lnTo>
                    <a:pt x="11277326" y="21810478"/>
                  </a:lnTo>
                  <a:cubicBezTo>
                    <a:pt x="11277326" y="22015765"/>
                    <a:pt x="11156305" y="22182037"/>
                    <a:pt x="11006887" y="22182037"/>
                  </a:cubicBezTo>
                  <a:lnTo>
                    <a:pt x="270439" y="22182037"/>
                  </a:lnTo>
                  <a:cubicBezTo>
                    <a:pt x="121022" y="22182037"/>
                    <a:pt x="0" y="22015765"/>
                    <a:pt x="0" y="21810478"/>
                  </a:cubicBezTo>
                  <a:lnTo>
                    <a:pt x="0" y="371558"/>
                  </a:lnTo>
                  <a:cubicBezTo>
                    <a:pt x="0" y="166272"/>
                    <a:pt x="121022" y="0"/>
                    <a:pt x="270439" y="0"/>
                  </a:cubicBezTo>
                  <a:lnTo>
                    <a:pt x="11006887" y="0"/>
                  </a:lnTo>
                  <a:cubicBezTo>
                    <a:pt x="11156305" y="0"/>
                    <a:pt x="11277326" y="166272"/>
                    <a:pt x="11277326" y="371558"/>
                  </a:cubicBezTo>
                  <a:close/>
                </a:path>
              </a:pathLst>
            </a:custGeom>
            <a:blipFill rotWithShape="0">
              <a:blip r:embed="rId2"/>
              <a:stretch>
                <a:fillRect l="0" t="-218" r="0" b="-218"/>
              </a:stretch>
            </a:blipFill>
            <a:ln w="7632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98" name="CustomShape 8"/>
          <p:cNvSpPr/>
          <p:nvPr/>
        </p:nvSpPr>
        <p:spPr>
          <a:xfrm>
            <a:off x="6689880" y="659880"/>
            <a:ext cx="4942440" cy="10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23"/>
              </a:lnSpc>
            </a:pPr>
            <a:r>
              <a:rPr b="0" lang="fr-FR" sz="7190" spc="-1" strike="noStrike">
                <a:solidFill>
                  <a:srgbClr val="271905"/>
                </a:solidFill>
                <a:latin typeface="Bodoni FLF Italics"/>
              </a:rPr>
              <a:t>Modélisation</a:t>
            </a:r>
            <a:endParaRPr b="0" lang="fr-FR" sz="7190" spc="-1" strike="noStrike">
              <a:latin typeface="Arial"/>
            </a:endParaRPr>
          </a:p>
        </p:txBody>
      </p:sp>
      <p:sp>
        <p:nvSpPr>
          <p:cNvPr id="899" name="CustomShape 9"/>
          <p:cNvSpPr/>
          <p:nvPr/>
        </p:nvSpPr>
        <p:spPr>
          <a:xfrm>
            <a:off x="1028880" y="3331080"/>
            <a:ext cx="6729480" cy="67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309"/>
              </a:lnSpc>
            </a:pPr>
            <a:r>
              <a:rPr b="0" lang="fr-FR" sz="3790" spc="-1" strike="noStrike">
                <a:solidFill>
                  <a:srgbClr val="000000"/>
                </a:solidFill>
                <a:latin typeface="Canva Sans"/>
              </a:rPr>
              <a:t>les données d’entrainement :</a:t>
            </a:r>
            <a:endParaRPr b="0" lang="fr-FR" sz="3790" spc="-1" strike="noStrike">
              <a:latin typeface="Arial"/>
            </a:endParaRPr>
          </a:p>
        </p:txBody>
      </p:sp>
      <p:sp>
        <p:nvSpPr>
          <p:cNvPr id="900" name="CustomShape 10"/>
          <p:cNvSpPr/>
          <p:nvPr/>
        </p:nvSpPr>
        <p:spPr>
          <a:xfrm>
            <a:off x="3262320" y="1753200"/>
            <a:ext cx="11797560" cy="10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23"/>
              </a:lnSpc>
            </a:pPr>
            <a:r>
              <a:rPr b="0" lang="fr-FR" sz="7190" spc="-1" strike="noStrike">
                <a:solidFill>
                  <a:srgbClr val="271905"/>
                </a:solidFill>
                <a:latin typeface="Bodoni FLF Italics"/>
              </a:rPr>
              <a:t>Apprentissage Supervisé (KNN)</a:t>
            </a:r>
            <a:endParaRPr b="0" lang="fr-FR" sz="719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CustomShape 1"/>
          <p:cNvSpPr/>
          <p:nvPr/>
        </p:nvSpPr>
        <p:spPr>
          <a:xfrm>
            <a:off x="-682560" y="-230760"/>
            <a:ext cx="18984600" cy="1051740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02" name="Group 2"/>
          <p:cNvGrpSpPr/>
          <p:nvPr/>
        </p:nvGrpSpPr>
        <p:grpSpPr>
          <a:xfrm>
            <a:off x="-1777320" y="-1587240"/>
            <a:ext cx="4284000" cy="4284000"/>
            <a:chOff x="-1777320" y="-1587240"/>
            <a:chExt cx="4284000" cy="4284000"/>
          </a:xfrm>
        </p:grpSpPr>
        <p:sp>
          <p:nvSpPr>
            <p:cNvPr id="903" name="CustomShape 3"/>
            <p:cNvSpPr/>
            <p:nvPr/>
          </p:nvSpPr>
          <p:spPr>
            <a:xfrm>
              <a:off x="-1777320" y="-1587240"/>
              <a:ext cx="4284000" cy="428400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4" name="CustomShape 4"/>
            <p:cNvSpPr/>
            <p:nvPr/>
          </p:nvSpPr>
          <p:spPr>
            <a:xfrm>
              <a:off x="-1375560" y="-1436400"/>
              <a:ext cx="3480840" cy="3731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05" name="CustomShape 5"/>
          <p:cNvSpPr/>
          <p:nvPr/>
        </p:nvSpPr>
        <p:spPr>
          <a:xfrm>
            <a:off x="1662120" y="4610520"/>
            <a:ext cx="14963040" cy="4921920"/>
          </a:xfrm>
          <a:custGeom>
            <a:avLst/>
            <a:gdLst/>
            <a:ahLst/>
            <a:rect l="l" t="t" r="r" b="b"/>
            <a:pathLst>
              <a:path w="14963481" h="4922455">
                <a:moveTo>
                  <a:pt x="0" y="0"/>
                </a:moveTo>
                <a:lnTo>
                  <a:pt x="14963480" y="0"/>
                </a:lnTo>
                <a:lnTo>
                  <a:pt x="14963480" y="4922454"/>
                </a:lnTo>
                <a:lnTo>
                  <a:pt x="0" y="49224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-10236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CustomShape 6"/>
          <p:cNvSpPr/>
          <p:nvPr/>
        </p:nvSpPr>
        <p:spPr>
          <a:xfrm>
            <a:off x="6674400" y="658440"/>
            <a:ext cx="4938480" cy="10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17"/>
              </a:lnSpc>
            </a:pPr>
            <a:r>
              <a:rPr b="0" lang="fr-FR" sz="7180" spc="-1" strike="noStrike">
                <a:solidFill>
                  <a:srgbClr val="271905"/>
                </a:solidFill>
                <a:latin typeface="Bodoni FLF Italics"/>
              </a:rPr>
              <a:t>Modélisation</a:t>
            </a:r>
            <a:endParaRPr b="0" lang="fr-FR" sz="7180" spc="-1" strike="noStrike">
              <a:latin typeface="Arial"/>
            </a:endParaRPr>
          </a:p>
        </p:txBody>
      </p:sp>
      <p:sp>
        <p:nvSpPr>
          <p:cNvPr id="907" name="CustomShape 7"/>
          <p:cNvSpPr/>
          <p:nvPr/>
        </p:nvSpPr>
        <p:spPr>
          <a:xfrm>
            <a:off x="1139760" y="3495960"/>
            <a:ext cx="13590720" cy="67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306"/>
              </a:lnSpc>
            </a:pPr>
            <a:r>
              <a:rPr b="0" lang="fr-FR" sz="3790" spc="-1" strike="noStrike">
                <a:solidFill>
                  <a:srgbClr val="000000"/>
                </a:solidFill>
                <a:latin typeface="Canva Sans"/>
              </a:rPr>
              <a:t>Rapport de classification pour l’ensemble d’entrainement :</a:t>
            </a:r>
            <a:endParaRPr b="0" lang="fr-FR" sz="3790" spc="-1" strike="noStrike">
              <a:latin typeface="Arial"/>
            </a:endParaRPr>
          </a:p>
        </p:txBody>
      </p:sp>
      <p:sp>
        <p:nvSpPr>
          <p:cNvPr id="908" name="CustomShape 8"/>
          <p:cNvSpPr/>
          <p:nvPr/>
        </p:nvSpPr>
        <p:spPr>
          <a:xfrm>
            <a:off x="3249360" y="1751040"/>
            <a:ext cx="11788560" cy="10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17"/>
              </a:lnSpc>
            </a:pPr>
            <a:r>
              <a:rPr b="0" lang="fr-FR" sz="7180" spc="-1" strike="noStrike">
                <a:solidFill>
                  <a:srgbClr val="271905"/>
                </a:solidFill>
                <a:latin typeface="Bodoni FLF Italics"/>
              </a:rPr>
              <a:t>Apprentissage Supervisé (KNN)</a:t>
            </a:r>
            <a:endParaRPr b="0" lang="fr-FR" sz="718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ustomShape 1"/>
          <p:cNvSpPr/>
          <p:nvPr/>
        </p:nvSpPr>
        <p:spPr>
          <a:xfrm>
            <a:off x="-9360" y="2880"/>
            <a:ext cx="18755640" cy="1052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10" name="Group 2"/>
          <p:cNvGrpSpPr/>
          <p:nvPr/>
        </p:nvGrpSpPr>
        <p:grpSpPr>
          <a:xfrm>
            <a:off x="-1855080" y="-1616040"/>
            <a:ext cx="4297680" cy="4297680"/>
            <a:chOff x="-1855080" y="-1616040"/>
            <a:chExt cx="4297680" cy="4297680"/>
          </a:xfrm>
        </p:grpSpPr>
        <p:sp>
          <p:nvSpPr>
            <p:cNvPr id="911" name="CustomShape 3"/>
            <p:cNvSpPr/>
            <p:nvPr/>
          </p:nvSpPr>
          <p:spPr>
            <a:xfrm>
              <a:off x="-1855080" y="-1616040"/>
              <a:ext cx="4297680" cy="429768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2" name="CustomShape 4"/>
            <p:cNvSpPr/>
            <p:nvPr/>
          </p:nvSpPr>
          <p:spPr>
            <a:xfrm>
              <a:off x="-1452240" y="-1465200"/>
              <a:ext cx="3491640" cy="3743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13" name="CustomShape 5"/>
          <p:cNvSpPr/>
          <p:nvPr/>
        </p:nvSpPr>
        <p:spPr>
          <a:xfrm>
            <a:off x="8222400" y="3459960"/>
            <a:ext cx="8544960" cy="6654240"/>
          </a:xfrm>
          <a:custGeom>
            <a:avLst/>
            <a:gdLst/>
            <a:ahLst/>
            <a:rect l="l" t="t" r="r" b="b"/>
            <a:pathLst>
              <a:path w="8545164" h="6654761">
                <a:moveTo>
                  <a:pt x="0" y="0"/>
                </a:moveTo>
                <a:lnTo>
                  <a:pt x="8545164" y="0"/>
                </a:lnTo>
                <a:lnTo>
                  <a:pt x="8545164" y="6654761"/>
                </a:lnTo>
                <a:lnTo>
                  <a:pt x="0" y="66547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-4878" r="-1911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6"/>
          <p:cNvSpPr/>
          <p:nvPr/>
        </p:nvSpPr>
        <p:spPr>
          <a:xfrm>
            <a:off x="6666840" y="971640"/>
            <a:ext cx="4954320" cy="109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43"/>
              </a:lnSpc>
            </a:pPr>
            <a:r>
              <a:rPr b="0" lang="fr-FR" sz="7209" spc="-1" strike="noStrike">
                <a:solidFill>
                  <a:srgbClr val="271905"/>
                </a:solidFill>
                <a:latin typeface="Bodoni FLF Italics"/>
              </a:rPr>
              <a:t>Modélisation</a:t>
            </a:r>
            <a:endParaRPr b="0" lang="fr-FR" sz="7209" spc="-1" strike="noStrike">
              <a:latin typeface="Arial"/>
            </a:endParaRPr>
          </a:p>
        </p:txBody>
      </p:sp>
      <p:sp>
        <p:nvSpPr>
          <p:cNvPr id="915" name="CustomShape 7"/>
          <p:cNvSpPr/>
          <p:nvPr/>
        </p:nvSpPr>
        <p:spPr>
          <a:xfrm>
            <a:off x="1229400" y="5187600"/>
            <a:ext cx="5034600" cy="13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321"/>
              </a:lnSpc>
            </a:pPr>
            <a:r>
              <a:rPr b="0" lang="fr-FR" sz="3800" spc="-1" strike="noStrike">
                <a:solidFill>
                  <a:srgbClr val="000000"/>
                </a:solidFill>
                <a:latin typeface="Canva Sans"/>
              </a:rPr>
              <a:t>Matrice de confusion </a:t>
            </a:r>
            <a:endParaRPr b="0" lang="fr-FR" sz="3800" spc="-1" strike="noStrike">
              <a:latin typeface="Arial"/>
            </a:endParaRPr>
          </a:p>
          <a:p>
            <a:pPr>
              <a:lnSpc>
                <a:spcPts val="5321"/>
              </a:lnSpc>
            </a:pPr>
            <a:r>
              <a:rPr b="0" lang="fr-FR" sz="3800" spc="-1" strike="noStrike">
                <a:solidFill>
                  <a:srgbClr val="000000"/>
                </a:solidFill>
                <a:latin typeface="Canva Sans"/>
              </a:rPr>
              <a:t>pour l’entrainement</a:t>
            </a:r>
            <a:endParaRPr b="0" lang="fr-FR" sz="3800" spc="-1" strike="noStrike">
              <a:latin typeface="Arial"/>
            </a:endParaRPr>
          </a:p>
        </p:txBody>
      </p:sp>
      <p:sp>
        <p:nvSpPr>
          <p:cNvPr id="916" name="CustomShape 8"/>
          <p:cNvSpPr/>
          <p:nvPr/>
        </p:nvSpPr>
        <p:spPr>
          <a:xfrm>
            <a:off x="3231000" y="2076480"/>
            <a:ext cx="11825640" cy="109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43"/>
              </a:lnSpc>
            </a:pPr>
            <a:r>
              <a:rPr b="0" lang="fr-FR" sz="7209" spc="-1" strike="noStrike">
                <a:solidFill>
                  <a:srgbClr val="271905"/>
                </a:solidFill>
                <a:latin typeface="Bodoni FLF Italics"/>
              </a:rPr>
              <a:t>Apprentissage Supervisé (KNN)</a:t>
            </a:r>
            <a:endParaRPr b="0" lang="fr-FR" sz="7209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028880" y="1920600"/>
            <a:ext cx="2027160" cy="3080160"/>
          </a:xfrm>
          <a:custGeom>
            <a:avLst/>
            <a:gdLst/>
            <a:ah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"/>
          <p:cNvSpPr/>
          <p:nvPr/>
        </p:nvSpPr>
        <p:spPr>
          <a:xfrm rot="2035200">
            <a:off x="15331320" y="4817160"/>
            <a:ext cx="7834680" cy="10938600"/>
          </a:xfrm>
          <a:custGeom>
            <a:avLst/>
            <a:gdLst/>
            <a:ah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Line 3"/>
          <p:cNvSpPr/>
          <p:nvPr/>
        </p:nvSpPr>
        <p:spPr>
          <a:xfrm>
            <a:off x="1589400" y="5472000"/>
            <a:ext cx="15108840" cy="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5" name="Group 4"/>
          <p:cNvGrpSpPr/>
          <p:nvPr/>
        </p:nvGrpSpPr>
        <p:grpSpPr>
          <a:xfrm>
            <a:off x="1792080" y="5114520"/>
            <a:ext cx="500760" cy="500760"/>
            <a:chOff x="1792080" y="5114520"/>
            <a:chExt cx="500760" cy="500760"/>
          </a:xfrm>
        </p:grpSpPr>
        <p:sp>
          <p:nvSpPr>
            <p:cNvPr id="146" name="CustomShape 5"/>
            <p:cNvSpPr/>
            <p:nvPr/>
          </p:nvSpPr>
          <p:spPr>
            <a:xfrm>
              <a:off x="1792080" y="5114520"/>
              <a:ext cx="500760" cy="5007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CustomShape 6"/>
            <p:cNvSpPr/>
            <p:nvPr/>
          </p:nvSpPr>
          <p:spPr>
            <a:xfrm>
              <a:off x="1838880" y="5149800"/>
              <a:ext cx="406800" cy="418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8" name="CustomShape 7"/>
          <p:cNvSpPr/>
          <p:nvPr/>
        </p:nvSpPr>
        <p:spPr>
          <a:xfrm>
            <a:off x="189720" y="7167240"/>
            <a:ext cx="320400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546"/>
              </a:lnSpc>
            </a:pPr>
            <a:r>
              <a:rPr b="0" lang="fr-FR" sz="1850" spc="180" strike="noStrike">
                <a:solidFill>
                  <a:srgbClr val="231f20"/>
                </a:solidFill>
                <a:latin typeface="DM Sans"/>
              </a:rPr>
              <a:t> </a:t>
            </a:r>
            <a:r>
              <a:rPr b="0" lang="fr-FR" sz="1850" spc="180" strike="noStrike">
                <a:solidFill>
                  <a:srgbClr val="231f20"/>
                </a:solidFill>
                <a:latin typeface="DM Sans"/>
              </a:rPr>
              <a:t>Tesxt</a:t>
            </a:r>
            <a:endParaRPr b="0" lang="fr-FR" sz="1850" spc="-1" strike="noStrike">
              <a:latin typeface="Arial"/>
            </a:endParaRPr>
          </a:p>
        </p:txBody>
      </p:sp>
      <p:sp>
        <p:nvSpPr>
          <p:cNvPr id="149" name="CustomShape 8"/>
          <p:cNvSpPr/>
          <p:nvPr/>
        </p:nvSpPr>
        <p:spPr>
          <a:xfrm>
            <a:off x="1028880" y="2545200"/>
            <a:ext cx="2027160" cy="116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9142"/>
              </a:lnSpc>
            </a:pPr>
            <a:r>
              <a:rPr b="0" lang="fr-FR" sz="6630" spc="647" strike="noStrike">
                <a:solidFill>
                  <a:srgbClr val="fffbfb"/>
                </a:solidFill>
                <a:latin typeface="DM Sans Bold"/>
              </a:rPr>
              <a:t>01</a:t>
            </a:r>
            <a:endParaRPr b="0" lang="fr-FR" sz="6630" spc="-1" strike="noStrike">
              <a:latin typeface="Arial"/>
            </a:endParaRPr>
          </a:p>
        </p:txBody>
      </p:sp>
      <p:sp>
        <p:nvSpPr>
          <p:cNvPr id="150" name="CustomShape 9"/>
          <p:cNvSpPr/>
          <p:nvPr/>
        </p:nvSpPr>
        <p:spPr>
          <a:xfrm>
            <a:off x="4345560" y="2021760"/>
            <a:ext cx="2027160" cy="3080160"/>
          </a:xfrm>
          <a:custGeom>
            <a:avLst/>
            <a:gdLst/>
            <a:ah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1" name="Group 10"/>
          <p:cNvGrpSpPr/>
          <p:nvPr/>
        </p:nvGrpSpPr>
        <p:grpSpPr>
          <a:xfrm>
            <a:off x="5108760" y="5240520"/>
            <a:ext cx="500760" cy="500760"/>
            <a:chOff x="5108760" y="5240520"/>
            <a:chExt cx="500760" cy="500760"/>
          </a:xfrm>
        </p:grpSpPr>
        <p:sp>
          <p:nvSpPr>
            <p:cNvPr id="152" name="CustomShape 11"/>
            <p:cNvSpPr/>
            <p:nvPr/>
          </p:nvSpPr>
          <p:spPr>
            <a:xfrm>
              <a:off x="5108760" y="5240520"/>
              <a:ext cx="500760" cy="5007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CustomShape 12"/>
            <p:cNvSpPr/>
            <p:nvPr/>
          </p:nvSpPr>
          <p:spPr>
            <a:xfrm>
              <a:off x="5155920" y="5275800"/>
              <a:ext cx="406800" cy="418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4" name="CustomShape 13"/>
          <p:cNvSpPr/>
          <p:nvPr/>
        </p:nvSpPr>
        <p:spPr>
          <a:xfrm>
            <a:off x="4345560" y="2545200"/>
            <a:ext cx="2027160" cy="116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9142"/>
              </a:lnSpc>
            </a:pPr>
            <a:r>
              <a:rPr b="0" lang="fr-FR" sz="6630" spc="647" strike="noStrike">
                <a:solidFill>
                  <a:srgbClr val="fffbfb"/>
                </a:solidFill>
                <a:latin typeface="DM Sans Bold"/>
              </a:rPr>
              <a:t>02</a:t>
            </a:r>
            <a:endParaRPr b="0" lang="fr-FR" sz="6630" spc="-1" strike="noStrike">
              <a:latin typeface="Arial"/>
            </a:endParaRPr>
          </a:p>
        </p:txBody>
      </p:sp>
      <p:sp>
        <p:nvSpPr>
          <p:cNvPr id="155" name="CustomShape 14"/>
          <p:cNvSpPr/>
          <p:nvPr/>
        </p:nvSpPr>
        <p:spPr>
          <a:xfrm>
            <a:off x="7730640" y="2034000"/>
            <a:ext cx="2027160" cy="3080160"/>
          </a:xfrm>
          <a:custGeom>
            <a:avLst/>
            <a:gdLst/>
            <a:ah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6" name="Group 15"/>
          <p:cNvGrpSpPr/>
          <p:nvPr/>
        </p:nvGrpSpPr>
        <p:grpSpPr>
          <a:xfrm>
            <a:off x="8633160" y="5240520"/>
            <a:ext cx="500760" cy="500760"/>
            <a:chOff x="8633160" y="5240520"/>
            <a:chExt cx="500760" cy="500760"/>
          </a:xfrm>
        </p:grpSpPr>
        <p:sp>
          <p:nvSpPr>
            <p:cNvPr id="157" name="CustomShape 16"/>
            <p:cNvSpPr/>
            <p:nvPr/>
          </p:nvSpPr>
          <p:spPr>
            <a:xfrm>
              <a:off x="8633160" y="5240520"/>
              <a:ext cx="500760" cy="5007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17"/>
            <p:cNvSpPr/>
            <p:nvPr/>
          </p:nvSpPr>
          <p:spPr>
            <a:xfrm>
              <a:off x="8679960" y="5275800"/>
              <a:ext cx="406800" cy="418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9" name="CustomShape 18"/>
          <p:cNvSpPr/>
          <p:nvPr/>
        </p:nvSpPr>
        <p:spPr>
          <a:xfrm>
            <a:off x="7730640" y="2545200"/>
            <a:ext cx="2027160" cy="116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9142"/>
              </a:lnSpc>
            </a:pPr>
            <a:r>
              <a:rPr b="0" lang="fr-FR" sz="6630" spc="647" strike="noStrike">
                <a:solidFill>
                  <a:srgbClr val="fffbfb"/>
                </a:solidFill>
                <a:latin typeface="DM Sans Bold"/>
              </a:rPr>
              <a:t>03</a:t>
            </a:r>
            <a:endParaRPr b="0" lang="fr-FR" sz="6630" spc="-1" strike="noStrike">
              <a:latin typeface="Arial"/>
            </a:endParaRPr>
          </a:p>
        </p:txBody>
      </p:sp>
      <p:sp>
        <p:nvSpPr>
          <p:cNvPr id="160" name="CustomShape 19"/>
          <p:cNvSpPr/>
          <p:nvPr/>
        </p:nvSpPr>
        <p:spPr>
          <a:xfrm>
            <a:off x="11392560" y="2160000"/>
            <a:ext cx="2027160" cy="3080160"/>
          </a:xfrm>
          <a:custGeom>
            <a:avLst/>
            <a:gdLst/>
            <a:ah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0"/>
          <p:cNvSpPr/>
          <p:nvPr/>
        </p:nvSpPr>
        <p:spPr>
          <a:xfrm>
            <a:off x="11471400" y="2610720"/>
            <a:ext cx="2027160" cy="116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9142"/>
              </a:lnSpc>
            </a:pPr>
            <a:r>
              <a:rPr b="0" lang="fr-FR" sz="6630" spc="647" strike="noStrike">
                <a:solidFill>
                  <a:srgbClr val="fffbfb"/>
                </a:solidFill>
                <a:latin typeface="DM Sans Bold"/>
              </a:rPr>
              <a:t>04</a:t>
            </a:r>
            <a:endParaRPr b="0" lang="fr-FR" sz="6630" spc="-1" strike="noStrike">
              <a:latin typeface="Arial"/>
            </a:endParaRPr>
          </a:p>
        </p:txBody>
      </p:sp>
      <p:sp>
        <p:nvSpPr>
          <p:cNvPr id="162" name="CustomShape 21"/>
          <p:cNvSpPr/>
          <p:nvPr/>
        </p:nvSpPr>
        <p:spPr>
          <a:xfrm>
            <a:off x="4188600" y="6348240"/>
            <a:ext cx="3204000" cy="226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546"/>
              </a:lnSpc>
            </a:pPr>
            <a:r>
              <a:rPr b="0" lang="fr-FR" sz="1850" spc="180" strike="noStrike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  <a:endParaRPr b="0" lang="fr-FR" sz="1850" spc="-1" strike="noStrike">
              <a:latin typeface="Arial"/>
            </a:endParaRPr>
          </a:p>
        </p:txBody>
      </p:sp>
      <p:sp>
        <p:nvSpPr>
          <p:cNvPr id="163" name="CustomShape 22"/>
          <p:cNvSpPr/>
          <p:nvPr/>
        </p:nvSpPr>
        <p:spPr>
          <a:xfrm>
            <a:off x="3525120" y="5766840"/>
            <a:ext cx="386784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107"/>
              </a:lnSpc>
            </a:pPr>
            <a:r>
              <a:rPr b="0" lang="fr-FR" sz="2250" spc="219" strike="noStrike">
                <a:solidFill>
                  <a:srgbClr val="231f20"/>
                </a:solidFill>
                <a:latin typeface="DM Sans Bold"/>
              </a:rPr>
              <a:t>NON SUPERVISÉ </a:t>
            </a:r>
            <a:endParaRPr b="0" lang="fr-FR" sz="2250" spc="-1" strike="noStrike">
              <a:latin typeface="Arial"/>
            </a:endParaRPr>
          </a:p>
        </p:txBody>
      </p:sp>
      <p:sp>
        <p:nvSpPr>
          <p:cNvPr id="164" name="CustomShape 23"/>
          <p:cNvSpPr/>
          <p:nvPr/>
        </p:nvSpPr>
        <p:spPr>
          <a:xfrm>
            <a:off x="7576560" y="6723720"/>
            <a:ext cx="3204000" cy="226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546"/>
              </a:lnSpc>
            </a:pPr>
            <a:r>
              <a:rPr b="0" lang="fr-FR" sz="1850" spc="180" strike="noStrike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  <a:endParaRPr b="0" lang="fr-FR" sz="1850" spc="-1" strike="noStrike">
              <a:latin typeface="Arial"/>
            </a:endParaRPr>
          </a:p>
        </p:txBody>
      </p:sp>
      <p:sp>
        <p:nvSpPr>
          <p:cNvPr id="165" name="CustomShape 24"/>
          <p:cNvSpPr/>
          <p:nvPr/>
        </p:nvSpPr>
        <p:spPr>
          <a:xfrm>
            <a:off x="7180920" y="5740920"/>
            <a:ext cx="3906000" cy="11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107"/>
              </a:lnSpc>
            </a:pPr>
            <a:r>
              <a:rPr b="0" lang="fr-FR" sz="2250" spc="219" strike="noStrike">
                <a:solidFill>
                  <a:srgbClr val="231f20"/>
                </a:solidFill>
                <a:latin typeface="DM Sans Bold"/>
              </a:rPr>
              <a:t>CAPTURE DE LA VARIANCE MAXIMALE </a:t>
            </a:r>
            <a:endParaRPr b="0" lang="fr-FR" sz="2250" spc="-1" strike="noStrike">
              <a:latin typeface="Arial"/>
            </a:endParaRPr>
          </a:p>
        </p:txBody>
      </p:sp>
      <p:sp>
        <p:nvSpPr>
          <p:cNvPr id="166" name="CustomShape 25"/>
          <p:cNvSpPr/>
          <p:nvPr/>
        </p:nvSpPr>
        <p:spPr>
          <a:xfrm>
            <a:off x="11343240" y="6489720"/>
            <a:ext cx="3204000" cy="226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546"/>
              </a:lnSpc>
            </a:pPr>
            <a:r>
              <a:rPr b="0" lang="fr-FR" sz="1850" spc="180" strike="noStrike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  <a:endParaRPr b="0" lang="fr-FR" sz="1850" spc="-1" strike="noStrike">
              <a:latin typeface="Arial"/>
            </a:endParaRPr>
          </a:p>
        </p:txBody>
      </p:sp>
      <p:sp>
        <p:nvSpPr>
          <p:cNvPr id="167" name="CustomShape 26"/>
          <p:cNvSpPr/>
          <p:nvPr/>
        </p:nvSpPr>
        <p:spPr>
          <a:xfrm>
            <a:off x="10386360" y="5818680"/>
            <a:ext cx="511812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107"/>
              </a:lnSpc>
            </a:pPr>
            <a:r>
              <a:rPr b="0" lang="fr-FR" sz="2250" spc="219" strike="noStrike">
                <a:solidFill>
                  <a:srgbClr val="231f20"/>
                </a:solidFill>
                <a:latin typeface="DM Sans Bold"/>
              </a:rPr>
              <a:t>L'interprétabilité </a:t>
            </a:r>
            <a:endParaRPr b="0" lang="fr-FR" sz="2250" spc="-1" strike="noStrike">
              <a:latin typeface="Arial"/>
            </a:endParaRPr>
          </a:p>
        </p:txBody>
      </p:sp>
      <p:sp>
        <p:nvSpPr>
          <p:cNvPr id="168" name="CustomShape 27"/>
          <p:cNvSpPr/>
          <p:nvPr/>
        </p:nvSpPr>
        <p:spPr>
          <a:xfrm rot="10800000">
            <a:off x="-3488760" y="-6948720"/>
            <a:ext cx="7834680" cy="10938600"/>
          </a:xfrm>
          <a:custGeom>
            <a:avLst/>
            <a:gdLst/>
            <a:ah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28"/>
          <p:cNvSpPr/>
          <p:nvPr/>
        </p:nvSpPr>
        <p:spPr>
          <a:xfrm>
            <a:off x="2207160" y="107280"/>
            <a:ext cx="10738080" cy="99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7852"/>
              </a:lnSpc>
            </a:pPr>
            <a:r>
              <a:rPr b="0" lang="fr-FR" sz="5609" spc="-1" strike="noStrike">
                <a:solidFill>
                  <a:srgbClr val="000000"/>
                </a:solidFill>
                <a:latin typeface="arial"/>
              </a:rPr>
              <a:t>1.Caractéristiques de PCA </a:t>
            </a:r>
            <a:endParaRPr b="0" lang="fr-FR" sz="5609" spc="-1" strike="noStrike">
              <a:latin typeface="Arial"/>
            </a:endParaRPr>
          </a:p>
        </p:txBody>
      </p:sp>
      <p:grpSp>
        <p:nvGrpSpPr>
          <p:cNvPr id="170" name="Group 29"/>
          <p:cNvGrpSpPr/>
          <p:nvPr/>
        </p:nvGrpSpPr>
        <p:grpSpPr>
          <a:xfrm>
            <a:off x="13740120" y="8437680"/>
            <a:ext cx="4248720" cy="4248720"/>
            <a:chOff x="13740120" y="8437680"/>
            <a:chExt cx="4248720" cy="4248720"/>
          </a:xfrm>
        </p:grpSpPr>
        <p:sp>
          <p:nvSpPr>
            <p:cNvPr id="171" name="CustomShape 30"/>
            <p:cNvSpPr/>
            <p:nvPr/>
          </p:nvSpPr>
          <p:spPr>
            <a:xfrm>
              <a:off x="13740120" y="843768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CustomShape 31"/>
            <p:cNvSpPr/>
            <p:nvPr/>
          </p:nvSpPr>
          <p:spPr>
            <a:xfrm>
              <a:off x="14138280" y="858708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3" name="Group 32"/>
          <p:cNvGrpSpPr/>
          <p:nvPr/>
        </p:nvGrpSpPr>
        <p:grpSpPr>
          <a:xfrm>
            <a:off x="789480" y="-2038680"/>
            <a:ext cx="3066840" cy="3066840"/>
            <a:chOff x="789480" y="-2038680"/>
            <a:chExt cx="3066840" cy="3066840"/>
          </a:xfrm>
        </p:grpSpPr>
        <p:sp>
          <p:nvSpPr>
            <p:cNvPr id="174" name="CustomShape 33"/>
            <p:cNvSpPr/>
            <p:nvPr/>
          </p:nvSpPr>
          <p:spPr>
            <a:xfrm>
              <a:off x="789480" y="-203868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CustomShape 34"/>
            <p:cNvSpPr/>
            <p:nvPr/>
          </p:nvSpPr>
          <p:spPr>
            <a:xfrm>
              <a:off x="1077120" y="-19306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6" name="CustomShape 35"/>
          <p:cNvSpPr/>
          <p:nvPr/>
        </p:nvSpPr>
        <p:spPr>
          <a:xfrm>
            <a:off x="-442080" y="5584680"/>
            <a:ext cx="4787280" cy="11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107"/>
              </a:lnSpc>
            </a:pPr>
            <a:r>
              <a:rPr b="0" lang="fr-FR" sz="2250" spc="219" strike="noStrike">
                <a:solidFill>
                  <a:srgbClr val="231f20"/>
                </a:solidFill>
                <a:latin typeface="DM Sans Bold"/>
              </a:rPr>
              <a:t>RÉDUCTION DE DIMENSIONNALITÉ </a:t>
            </a:r>
            <a:endParaRPr b="0" lang="fr-FR" sz="2250" spc="-1" strike="noStrike">
              <a:latin typeface="Arial"/>
            </a:endParaRPr>
          </a:p>
          <a:p>
            <a:pPr algn="ctr">
              <a:lnSpc>
                <a:spcPts val="3107"/>
              </a:lnSpc>
            </a:pPr>
            <a:endParaRPr b="0" lang="fr-FR" sz="2250" spc="-1" strike="noStrike">
              <a:latin typeface="Arial"/>
            </a:endParaRPr>
          </a:p>
        </p:txBody>
      </p:sp>
      <p:sp>
        <p:nvSpPr>
          <p:cNvPr id="177" name="CustomShape 36"/>
          <p:cNvSpPr/>
          <p:nvPr/>
        </p:nvSpPr>
        <p:spPr>
          <a:xfrm>
            <a:off x="14784840" y="2034000"/>
            <a:ext cx="2027160" cy="3080160"/>
          </a:xfrm>
          <a:custGeom>
            <a:avLst/>
            <a:gdLst/>
            <a:ah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8" name="Group 37"/>
          <p:cNvGrpSpPr/>
          <p:nvPr/>
        </p:nvGrpSpPr>
        <p:grpSpPr>
          <a:xfrm>
            <a:off x="12234600" y="5239440"/>
            <a:ext cx="500760" cy="500760"/>
            <a:chOff x="12234600" y="5239440"/>
            <a:chExt cx="500760" cy="500760"/>
          </a:xfrm>
        </p:grpSpPr>
        <p:sp>
          <p:nvSpPr>
            <p:cNvPr id="179" name="CustomShape 38"/>
            <p:cNvSpPr/>
            <p:nvPr/>
          </p:nvSpPr>
          <p:spPr>
            <a:xfrm>
              <a:off x="12234600" y="5239440"/>
              <a:ext cx="500760" cy="5007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CustomShape 39"/>
            <p:cNvSpPr/>
            <p:nvPr/>
          </p:nvSpPr>
          <p:spPr>
            <a:xfrm>
              <a:off x="12281760" y="5274360"/>
              <a:ext cx="406800" cy="418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1" name="Group 40"/>
          <p:cNvGrpSpPr/>
          <p:nvPr/>
        </p:nvGrpSpPr>
        <p:grpSpPr>
          <a:xfrm>
            <a:off x="15575760" y="5294880"/>
            <a:ext cx="445320" cy="445320"/>
            <a:chOff x="15575760" y="5294880"/>
            <a:chExt cx="445320" cy="445320"/>
          </a:xfrm>
        </p:grpSpPr>
        <p:sp>
          <p:nvSpPr>
            <p:cNvPr id="182" name="CustomShape 41"/>
            <p:cNvSpPr/>
            <p:nvPr/>
          </p:nvSpPr>
          <p:spPr>
            <a:xfrm>
              <a:off x="15575760" y="5294880"/>
              <a:ext cx="445320" cy="4453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42"/>
            <p:cNvSpPr/>
            <p:nvPr/>
          </p:nvSpPr>
          <p:spPr>
            <a:xfrm>
              <a:off x="15617520" y="5326200"/>
              <a:ext cx="361800" cy="372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4" name="CustomShape 43"/>
          <p:cNvSpPr/>
          <p:nvPr/>
        </p:nvSpPr>
        <p:spPr>
          <a:xfrm>
            <a:off x="14784840" y="5776200"/>
            <a:ext cx="4310280" cy="66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616"/>
              </a:lnSpc>
            </a:pPr>
            <a:r>
              <a:rPr b="0" lang="fr-FR" sz="1900" spc="182" strike="noStrike">
                <a:solidFill>
                  <a:srgbClr val="231f20"/>
                </a:solidFill>
                <a:latin typeface="DM Sans Bold"/>
              </a:rPr>
              <a:t>éSensibilité à l'échelle des variables </a:t>
            </a:r>
            <a:endParaRPr b="0" lang="fr-FR" sz="1900" spc="-1" strike="noStrike">
              <a:latin typeface="Arial"/>
            </a:endParaRPr>
          </a:p>
        </p:txBody>
      </p:sp>
      <p:sp>
        <p:nvSpPr>
          <p:cNvPr id="185" name="CustomShape 44"/>
          <p:cNvSpPr/>
          <p:nvPr/>
        </p:nvSpPr>
        <p:spPr>
          <a:xfrm>
            <a:off x="14784840" y="2610720"/>
            <a:ext cx="2027160" cy="116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9142"/>
              </a:lnSpc>
            </a:pPr>
            <a:r>
              <a:rPr b="0" lang="fr-FR" sz="6630" spc="647" strike="noStrike">
                <a:solidFill>
                  <a:srgbClr val="fffbfb"/>
                </a:solidFill>
                <a:latin typeface="DM Sans Bold"/>
              </a:rPr>
              <a:t>05</a:t>
            </a:r>
            <a:endParaRPr b="0" lang="fr-FR" sz="6630" spc="-1" strike="noStrike">
              <a:latin typeface="Arial"/>
            </a:endParaRPr>
          </a:p>
        </p:txBody>
      </p:sp>
      <p:sp>
        <p:nvSpPr>
          <p:cNvPr id="186" name="CustomShape 45"/>
          <p:cNvSpPr/>
          <p:nvPr/>
        </p:nvSpPr>
        <p:spPr>
          <a:xfrm>
            <a:off x="14784840" y="7028640"/>
            <a:ext cx="320400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546"/>
              </a:lnSpc>
            </a:pPr>
            <a:r>
              <a:rPr b="0" lang="fr-FR" sz="1850" spc="180" strike="noStrike">
                <a:solidFill>
                  <a:srgbClr val="231f20"/>
                </a:solidFill>
                <a:latin typeface="DM Sans"/>
              </a:rPr>
              <a:t> </a:t>
            </a:r>
            <a:r>
              <a:rPr b="0" lang="fr-FR" sz="1850" spc="180" strike="noStrike">
                <a:solidFill>
                  <a:srgbClr val="231f20"/>
                </a:solidFill>
                <a:latin typeface="DM Sans"/>
              </a:rPr>
              <a:t>Tesxt</a:t>
            </a:r>
            <a:endParaRPr b="0" lang="fr-FR" sz="185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CustomShape 1"/>
          <p:cNvSpPr/>
          <p:nvPr/>
        </p:nvSpPr>
        <p:spPr>
          <a:xfrm>
            <a:off x="-24120" y="-19080"/>
            <a:ext cx="18594360" cy="1045908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18" name="Group 2"/>
          <p:cNvGrpSpPr/>
          <p:nvPr/>
        </p:nvGrpSpPr>
        <p:grpSpPr>
          <a:xfrm>
            <a:off x="-1899720" y="-1664640"/>
            <a:ext cx="4367160" cy="4367160"/>
            <a:chOff x="-1899720" y="-1664640"/>
            <a:chExt cx="4367160" cy="4367160"/>
          </a:xfrm>
        </p:grpSpPr>
        <p:sp>
          <p:nvSpPr>
            <p:cNvPr id="919" name="CustomShape 3"/>
            <p:cNvSpPr/>
            <p:nvPr/>
          </p:nvSpPr>
          <p:spPr>
            <a:xfrm>
              <a:off x="-1899720" y="-1664640"/>
              <a:ext cx="4367160" cy="43671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0" name="CustomShape 4"/>
            <p:cNvSpPr/>
            <p:nvPr/>
          </p:nvSpPr>
          <p:spPr>
            <a:xfrm>
              <a:off x="-1490040" y="-1511280"/>
              <a:ext cx="3548520" cy="3804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21" name="CustomShape 5"/>
          <p:cNvSpPr/>
          <p:nvPr/>
        </p:nvSpPr>
        <p:spPr>
          <a:xfrm>
            <a:off x="2670480" y="4765320"/>
            <a:ext cx="13205160" cy="4492800"/>
          </a:xfrm>
          <a:custGeom>
            <a:avLst/>
            <a:gdLst/>
            <a:ahLst/>
            <a:rect l="l" t="t" r="r" b="b"/>
            <a:pathLst>
              <a:path w="13205412" h="4493120">
                <a:moveTo>
                  <a:pt x="0" y="0"/>
                </a:moveTo>
                <a:lnTo>
                  <a:pt x="13205412" y="0"/>
                </a:lnTo>
                <a:lnTo>
                  <a:pt x="13205412" y="4493120"/>
                </a:lnTo>
                <a:lnTo>
                  <a:pt x="0" y="44931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-342" t="-11640" r="-342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CustomShape 6"/>
          <p:cNvSpPr/>
          <p:nvPr/>
        </p:nvSpPr>
        <p:spPr>
          <a:xfrm>
            <a:off x="6626520" y="641880"/>
            <a:ext cx="5034600" cy="111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85"/>
              </a:lnSpc>
            </a:pPr>
            <a:r>
              <a:rPr b="0" lang="fr-FR" sz="7319" spc="-1" strike="noStrike">
                <a:solidFill>
                  <a:srgbClr val="271905"/>
                </a:solidFill>
                <a:latin typeface="Bodoni FLF Italics"/>
              </a:rPr>
              <a:t>Modélisation</a:t>
            </a:r>
            <a:endParaRPr b="0" lang="fr-FR" sz="7319" spc="-1" strike="noStrike">
              <a:latin typeface="Arial"/>
            </a:endParaRPr>
          </a:p>
        </p:txBody>
      </p:sp>
      <p:sp>
        <p:nvSpPr>
          <p:cNvPr id="923" name="CustomShape 7"/>
          <p:cNvSpPr/>
          <p:nvPr/>
        </p:nvSpPr>
        <p:spPr>
          <a:xfrm>
            <a:off x="1073880" y="3518640"/>
            <a:ext cx="11840400" cy="68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409"/>
              </a:lnSpc>
            </a:pPr>
            <a:r>
              <a:rPr b="0" lang="fr-FR" sz="3870" spc="-1" strike="noStrike">
                <a:solidFill>
                  <a:srgbClr val="000000"/>
                </a:solidFill>
                <a:latin typeface="Canva Sans"/>
              </a:rPr>
              <a:t>Rapport de classification pour l’ensemble de test :</a:t>
            </a:r>
            <a:endParaRPr b="0" lang="fr-FR" sz="3870" spc="-1" strike="noStrike">
              <a:latin typeface="Arial"/>
            </a:endParaRPr>
          </a:p>
        </p:txBody>
      </p:sp>
      <p:sp>
        <p:nvSpPr>
          <p:cNvPr id="924" name="CustomShape 8"/>
          <p:cNvSpPr/>
          <p:nvPr/>
        </p:nvSpPr>
        <p:spPr>
          <a:xfrm>
            <a:off x="3134880" y="1833480"/>
            <a:ext cx="12017880" cy="111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85"/>
              </a:lnSpc>
            </a:pPr>
            <a:r>
              <a:rPr b="0" lang="fr-FR" sz="7319" spc="-1" strike="noStrike">
                <a:solidFill>
                  <a:srgbClr val="271905"/>
                </a:solidFill>
                <a:latin typeface="Bodoni FLF Italics"/>
              </a:rPr>
              <a:t>Apprentissage Supervisé (KNN)</a:t>
            </a:r>
            <a:endParaRPr b="0" lang="fr-FR" sz="7319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CustomShape 1"/>
          <p:cNvSpPr/>
          <p:nvPr/>
        </p:nvSpPr>
        <p:spPr>
          <a:xfrm>
            <a:off x="-141480" y="-159120"/>
            <a:ext cx="18570600" cy="10445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26" name="Group 2"/>
          <p:cNvGrpSpPr/>
          <p:nvPr/>
        </p:nvGrpSpPr>
        <p:grpSpPr>
          <a:xfrm>
            <a:off x="-1802880" y="-1546200"/>
            <a:ext cx="4361760" cy="4361760"/>
            <a:chOff x="-1802880" y="-1546200"/>
            <a:chExt cx="4361760" cy="4361760"/>
          </a:xfrm>
        </p:grpSpPr>
        <p:sp>
          <p:nvSpPr>
            <p:cNvPr id="927" name="CustomShape 3"/>
            <p:cNvSpPr/>
            <p:nvPr/>
          </p:nvSpPr>
          <p:spPr>
            <a:xfrm>
              <a:off x="-1802880" y="-1546200"/>
              <a:ext cx="4361760" cy="43617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8" name="CustomShape 4"/>
            <p:cNvSpPr/>
            <p:nvPr/>
          </p:nvSpPr>
          <p:spPr>
            <a:xfrm>
              <a:off x="-1393920" y="-1392840"/>
              <a:ext cx="3543840" cy="3799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29" name="CustomShape 5"/>
          <p:cNvSpPr/>
          <p:nvPr/>
        </p:nvSpPr>
        <p:spPr>
          <a:xfrm>
            <a:off x="8062200" y="3065400"/>
            <a:ext cx="8886600" cy="6840000"/>
          </a:xfrm>
          <a:custGeom>
            <a:avLst/>
            <a:gdLst/>
            <a:ahLst/>
            <a:rect l="l" t="t" r="r" b="b"/>
            <a:pathLst>
              <a:path w="8886977" h="6840228">
                <a:moveTo>
                  <a:pt x="0" y="0"/>
                </a:moveTo>
                <a:lnTo>
                  <a:pt x="8886977" y="0"/>
                </a:lnTo>
                <a:lnTo>
                  <a:pt x="8886977" y="6840228"/>
                </a:lnTo>
                <a:lnTo>
                  <a:pt x="0" y="68402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-6226" r="-2205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6"/>
          <p:cNvSpPr/>
          <p:nvPr/>
        </p:nvSpPr>
        <p:spPr>
          <a:xfrm>
            <a:off x="6629760" y="577440"/>
            <a:ext cx="5028120" cy="11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73"/>
              </a:lnSpc>
            </a:pPr>
            <a:r>
              <a:rPr b="0" lang="fr-FR" sz="7309" spc="-1" strike="noStrike">
                <a:solidFill>
                  <a:srgbClr val="271905"/>
                </a:solidFill>
                <a:latin typeface="Bodoni FLF Italics"/>
              </a:rPr>
              <a:t>Modélisation</a:t>
            </a:r>
            <a:endParaRPr b="0" lang="fr-FR" sz="7309" spc="-1" strike="noStrike">
              <a:latin typeface="Arial"/>
            </a:endParaRPr>
          </a:p>
        </p:txBody>
      </p:sp>
      <p:sp>
        <p:nvSpPr>
          <p:cNvPr id="931" name="CustomShape 7"/>
          <p:cNvSpPr/>
          <p:nvPr/>
        </p:nvSpPr>
        <p:spPr>
          <a:xfrm>
            <a:off x="1028880" y="5067360"/>
            <a:ext cx="5109840" cy="137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403"/>
              </a:lnSpc>
            </a:pPr>
            <a:r>
              <a:rPr b="0" lang="fr-FR" sz="3859" spc="-1" strike="noStrike">
                <a:solidFill>
                  <a:srgbClr val="000000"/>
                </a:solidFill>
                <a:latin typeface="Canva Sans"/>
              </a:rPr>
              <a:t>Matrice de confusion </a:t>
            </a:r>
            <a:endParaRPr b="0" lang="fr-FR" sz="3859" spc="-1" strike="noStrike">
              <a:latin typeface="Arial"/>
            </a:endParaRPr>
          </a:p>
          <a:p>
            <a:pPr>
              <a:lnSpc>
                <a:spcPts val="5403"/>
              </a:lnSpc>
            </a:pPr>
            <a:r>
              <a:rPr b="0" lang="fr-FR" sz="3859" spc="-1" strike="noStrike">
                <a:solidFill>
                  <a:srgbClr val="000000"/>
                </a:solidFill>
                <a:latin typeface="Canva Sans"/>
              </a:rPr>
              <a:t>pour le test</a:t>
            </a:r>
            <a:endParaRPr b="0" lang="fr-FR" sz="3859" spc="-1" strike="noStrike">
              <a:latin typeface="Arial"/>
            </a:endParaRPr>
          </a:p>
        </p:txBody>
      </p:sp>
      <p:sp>
        <p:nvSpPr>
          <p:cNvPr id="932" name="CustomShape 8"/>
          <p:cNvSpPr/>
          <p:nvPr/>
        </p:nvSpPr>
        <p:spPr>
          <a:xfrm>
            <a:off x="3142440" y="1646280"/>
            <a:ext cx="12002760" cy="11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73"/>
              </a:lnSpc>
            </a:pPr>
            <a:r>
              <a:rPr b="0" lang="fr-FR" sz="7309" spc="-1" strike="noStrike">
                <a:solidFill>
                  <a:srgbClr val="271905"/>
                </a:solidFill>
                <a:latin typeface="Bodoni FLF Italics"/>
              </a:rPr>
              <a:t>Apprentissage Supervisé (KNN)</a:t>
            </a:r>
            <a:endParaRPr b="0" lang="fr-FR" sz="7309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CustomShape 1"/>
          <p:cNvSpPr/>
          <p:nvPr/>
        </p:nvSpPr>
        <p:spPr>
          <a:xfrm>
            <a:off x="-166680" y="-247320"/>
            <a:ext cx="18998640" cy="10554120"/>
          </a:xfrm>
          <a:prstGeom prst="rect">
            <a:avLst/>
          </a:prstGeom>
          <a:solidFill>
            <a:srgbClr val="f4e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34" name="Group 2"/>
          <p:cNvGrpSpPr/>
          <p:nvPr/>
        </p:nvGrpSpPr>
        <p:grpSpPr>
          <a:xfrm>
            <a:off x="-1807560" y="-1576440"/>
            <a:ext cx="4287240" cy="4287240"/>
            <a:chOff x="-1807560" y="-1576440"/>
            <a:chExt cx="4287240" cy="4287240"/>
          </a:xfrm>
        </p:grpSpPr>
        <p:sp>
          <p:nvSpPr>
            <p:cNvPr id="935" name="CustomShape 3"/>
            <p:cNvSpPr/>
            <p:nvPr/>
          </p:nvSpPr>
          <p:spPr>
            <a:xfrm>
              <a:off x="-1807560" y="-1576440"/>
              <a:ext cx="4287240" cy="42872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6" name="CustomShape 4"/>
            <p:cNvSpPr/>
            <p:nvPr/>
          </p:nvSpPr>
          <p:spPr>
            <a:xfrm>
              <a:off x="-1405440" y="-1425600"/>
              <a:ext cx="3483360" cy="3734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37" name="CustomShape 5"/>
          <p:cNvSpPr/>
          <p:nvPr/>
        </p:nvSpPr>
        <p:spPr>
          <a:xfrm>
            <a:off x="2457000" y="2347920"/>
            <a:ext cx="13407840" cy="7625160"/>
          </a:xfrm>
          <a:custGeom>
            <a:avLst/>
            <a:gdLst/>
            <a:ahLst/>
            <a:rect l="l" t="t" r="r" b="b"/>
            <a:pathLst>
              <a:path w="13408264" h="7625641">
                <a:moveTo>
                  <a:pt x="0" y="0"/>
                </a:moveTo>
                <a:lnTo>
                  <a:pt x="13408264" y="0"/>
                </a:lnTo>
                <a:lnTo>
                  <a:pt x="13408264" y="7625641"/>
                </a:lnTo>
                <a:lnTo>
                  <a:pt x="0" y="76256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-3786" t="-8192" r="-1454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6"/>
          <p:cNvSpPr/>
          <p:nvPr/>
        </p:nvSpPr>
        <p:spPr>
          <a:xfrm>
            <a:off x="2718360" y="961920"/>
            <a:ext cx="13228560" cy="10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23"/>
              </a:lnSpc>
            </a:pPr>
            <a:r>
              <a:rPr b="0" lang="fr-FR" sz="7190" spc="-1" strike="noStrike">
                <a:solidFill>
                  <a:srgbClr val="271905"/>
                </a:solidFill>
                <a:latin typeface="Bodoni FLF Italics"/>
              </a:rPr>
              <a:t>Test du Modèle : Framework Flask</a:t>
            </a:r>
            <a:endParaRPr b="0" lang="fr-FR" sz="719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roup 1"/>
          <p:cNvGrpSpPr/>
          <p:nvPr/>
        </p:nvGrpSpPr>
        <p:grpSpPr>
          <a:xfrm>
            <a:off x="12452760" y="8405280"/>
            <a:ext cx="4248720" cy="4248720"/>
            <a:chOff x="12452760" y="8405280"/>
            <a:chExt cx="4248720" cy="4248720"/>
          </a:xfrm>
        </p:grpSpPr>
        <p:sp>
          <p:nvSpPr>
            <p:cNvPr id="940" name="CustomShape 2"/>
            <p:cNvSpPr/>
            <p:nvPr/>
          </p:nvSpPr>
          <p:spPr>
            <a:xfrm>
              <a:off x="12452760" y="840528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1" name="CustomShape 3"/>
            <p:cNvSpPr/>
            <p:nvPr/>
          </p:nvSpPr>
          <p:spPr>
            <a:xfrm>
              <a:off x="12851280" y="855468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42" name="Group 4"/>
          <p:cNvGrpSpPr/>
          <p:nvPr/>
        </p:nvGrpSpPr>
        <p:grpSpPr>
          <a:xfrm>
            <a:off x="789480" y="-2038680"/>
            <a:ext cx="3066840" cy="3066840"/>
            <a:chOff x="789480" y="-2038680"/>
            <a:chExt cx="3066840" cy="3066840"/>
          </a:xfrm>
        </p:grpSpPr>
        <p:sp>
          <p:nvSpPr>
            <p:cNvPr id="943" name="CustomShape 5"/>
            <p:cNvSpPr/>
            <p:nvPr/>
          </p:nvSpPr>
          <p:spPr>
            <a:xfrm>
              <a:off x="789480" y="-203868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4" name="CustomShape 6"/>
            <p:cNvSpPr/>
            <p:nvPr/>
          </p:nvSpPr>
          <p:spPr>
            <a:xfrm>
              <a:off x="1077120" y="-19306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45" name="CustomShape 7"/>
          <p:cNvSpPr/>
          <p:nvPr/>
        </p:nvSpPr>
        <p:spPr>
          <a:xfrm>
            <a:off x="3857040" y="2097720"/>
            <a:ext cx="966348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8640"/>
              </a:lnSpc>
            </a:pPr>
            <a:r>
              <a:rPr b="0" lang="fr-FR" sz="7200" spc="-1" strike="noStrike">
                <a:solidFill>
                  <a:srgbClr val="271905"/>
                </a:solidFill>
                <a:latin typeface="Bodoni FLF Italics"/>
              </a:rPr>
              <a:t>Conclusion</a:t>
            </a:r>
            <a:endParaRPr b="0" lang="fr-FR" sz="7200" spc="-1" strike="noStrike">
              <a:latin typeface="Arial"/>
            </a:endParaRPr>
          </a:p>
        </p:txBody>
      </p:sp>
      <p:sp>
        <p:nvSpPr>
          <p:cNvPr id="946" name="CustomShape 8"/>
          <p:cNvSpPr/>
          <p:nvPr/>
        </p:nvSpPr>
        <p:spPr>
          <a:xfrm>
            <a:off x="862920" y="7191360"/>
            <a:ext cx="16561800" cy="3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2798"/>
              </a:lnSpc>
            </a:pPr>
            <a:r>
              <a:rPr b="0" lang="fr-FR" sz="2800" spc="-1" strike="noStrike">
                <a:solidFill>
                  <a:srgbClr val="271905"/>
                </a:solidFill>
                <a:latin typeface="Alice"/>
              </a:rPr>
              <a:t>....</a:t>
            </a:r>
            <a:endParaRPr b="0" lang="fr-FR" sz="28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 rot="888000">
            <a:off x="13475520" y="-8787240"/>
            <a:ext cx="13977000" cy="14342040"/>
          </a:xfrm>
          <a:custGeom>
            <a:avLst/>
            <a:gdLst/>
            <a:ah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8" name="Group 2"/>
          <p:cNvGrpSpPr/>
          <p:nvPr/>
        </p:nvGrpSpPr>
        <p:grpSpPr>
          <a:xfrm>
            <a:off x="1224000" y="4429440"/>
            <a:ext cx="3569400" cy="2403000"/>
            <a:chOff x="1224000" y="4429440"/>
            <a:chExt cx="3569400" cy="2403000"/>
          </a:xfrm>
        </p:grpSpPr>
        <p:sp>
          <p:nvSpPr>
            <p:cNvPr id="189" name="CustomShape 3"/>
            <p:cNvSpPr/>
            <p:nvPr/>
          </p:nvSpPr>
          <p:spPr>
            <a:xfrm>
              <a:off x="1224000" y="4481280"/>
              <a:ext cx="3569400" cy="2351160"/>
            </a:xfrm>
            <a:custGeom>
              <a:avLst/>
              <a:gdLst/>
              <a:ahLst/>
              <a:rect l="l" t="t" r="r" b="b"/>
              <a:pathLst>
                <a:path w="1309346" h="862436">
                  <a:moveTo>
                    <a:pt x="67230" y="0"/>
                  </a:moveTo>
                  <a:lnTo>
                    <a:pt x="1242116" y="0"/>
                  </a:lnTo>
                  <a:cubicBezTo>
                    <a:pt x="1279246" y="0"/>
                    <a:pt x="1309346" y="30100"/>
                    <a:pt x="1309346" y="67230"/>
                  </a:cubicBezTo>
                  <a:lnTo>
                    <a:pt x="1309346" y="795206"/>
                  </a:lnTo>
                  <a:cubicBezTo>
                    <a:pt x="1309346" y="832336"/>
                    <a:pt x="1279246" y="862436"/>
                    <a:pt x="1242116" y="862436"/>
                  </a:cubicBezTo>
                  <a:lnTo>
                    <a:pt x="67230" y="862436"/>
                  </a:lnTo>
                  <a:cubicBezTo>
                    <a:pt x="30100" y="862436"/>
                    <a:pt x="0" y="832336"/>
                    <a:pt x="0" y="795206"/>
                  </a:cubicBezTo>
                  <a:lnTo>
                    <a:pt x="0" y="67230"/>
                  </a:lnTo>
                  <a:cubicBezTo>
                    <a:pt x="0" y="30100"/>
                    <a:pt x="30100" y="0"/>
                    <a:pt x="67230" y="0"/>
                  </a:cubicBezTo>
                  <a:close/>
                </a:path>
              </a:pathLst>
            </a:custGeom>
            <a:solidFill>
              <a:srgbClr val="ffffff">
                <a:alpha val="99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4"/>
            <p:cNvSpPr/>
            <p:nvPr/>
          </p:nvSpPr>
          <p:spPr>
            <a:xfrm>
              <a:off x="1224000" y="4429440"/>
              <a:ext cx="3569400" cy="240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1" name="Group 5"/>
          <p:cNvGrpSpPr/>
          <p:nvPr/>
        </p:nvGrpSpPr>
        <p:grpSpPr>
          <a:xfrm>
            <a:off x="1344960" y="6952320"/>
            <a:ext cx="3965040" cy="898560"/>
            <a:chOff x="1344960" y="6952320"/>
            <a:chExt cx="3965040" cy="898560"/>
          </a:xfrm>
        </p:grpSpPr>
        <p:sp>
          <p:nvSpPr>
            <p:cNvPr id="192" name="CustomShape 6"/>
            <p:cNvSpPr/>
            <p:nvPr/>
          </p:nvSpPr>
          <p:spPr>
            <a:xfrm>
              <a:off x="1344960" y="7004160"/>
              <a:ext cx="3965040" cy="846720"/>
            </a:xfrm>
            <a:custGeom>
              <a:avLst/>
              <a:gdLst/>
              <a:ahLst/>
              <a:rect l="l" t="t" r="r" b="b"/>
              <a:pathLst>
                <a:path w="1454466" h="310705">
                  <a:moveTo>
                    <a:pt x="60522" y="0"/>
                  </a:moveTo>
                  <a:lnTo>
                    <a:pt x="1393944" y="0"/>
                  </a:lnTo>
                  <a:cubicBezTo>
                    <a:pt x="1427369" y="0"/>
                    <a:pt x="1454466" y="27097"/>
                    <a:pt x="1454466" y="60522"/>
                  </a:cubicBezTo>
                  <a:lnTo>
                    <a:pt x="1454466" y="250183"/>
                  </a:lnTo>
                  <a:cubicBezTo>
                    <a:pt x="1454466" y="266234"/>
                    <a:pt x="1448090" y="281628"/>
                    <a:pt x="1436740" y="292978"/>
                  </a:cubicBezTo>
                  <a:cubicBezTo>
                    <a:pt x="1425390" y="304328"/>
                    <a:pt x="1409996" y="310705"/>
                    <a:pt x="1393944" y="310705"/>
                  </a:cubicBezTo>
                  <a:lnTo>
                    <a:pt x="60522" y="310705"/>
                  </a:lnTo>
                  <a:cubicBezTo>
                    <a:pt x="44471" y="310705"/>
                    <a:pt x="29077" y="304328"/>
                    <a:pt x="17727" y="292978"/>
                  </a:cubicBezTo>
                  <a:cubicBezTo>
                    <a:pt x="6376" y="281628"/>
                    <a:pt x="0" y="266234"/>
                    <a:pt x="0" y="250183"/>
                  </a:cubicBezTo>
                  <a:lnTo>
                    <a:pt x="0" y="60522"/>
                  </a:lnTo>
                  <a:cubicBezTo>
                    <a:pt x="0" y="44471"/>
                    <a:pt x="6376" y="29077"/>
                    <a:pt x="17727" y="17727"/>
                  </a:cubicBezTo>
                  <a:cubicBezTo>
                    <a:pt x="29077" y="6376"/>
                    <a:pt x="44471" y="0"/>
                    <a:pt x="60522" y="0"/>
                  </a:cubicBezTo>
                  <a:close/>
                </a:path>
              </a:pathLst>
            </a:custGeom>
            <a:solidFill>
              <a:srgbClr val="ffffff">
                <a:alpha val="99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7"/>
            <p:cNvSpPr/>
            <p:nvPr/>
          </p:nvSpPr>
          <p:spPr>
            <a:xfrm>
              <a:off x="1344960" y="6952320"/>
              <a:ext cx="3965040" cy="898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4" name="Group 8"/>
          <p:cNvGrpSpPr/>
          <p:nvPr/>
        </p:nvGrpSpPr>
        <p:grpSpPr>
          <a:xfrm>
            <a:off x="7823880" y="3915720"/>
            <a:ext cx="2932200" cy="1740960"/>
            <a:chOff x="7823880" y="3915720"/>
            <a:chExt cx="2932200" cy="1740960"/>
          </a:xfrm>
        </p:grpSpPr>
        <p:sp>
          <p:nvSpPr>
            <p:cNvPr id="195" name="CustomShape 9"/>
            <p:cNvSpPr/>
            <p:nvPr/>
          </p:nvSpPr>
          <p:spPr>
            <a:xfrm>
              <a:off x="7823880" y="3967920"/>
              <a:ext cx="2932200" cy="1688760"/>
            </a:xfrm>
            <a:custGeom>
              <a:avLst/>
              <a:gdLst/>
              <a:ahLst/>
              <a:rect l="l" t="t" r="r" b="b"/>
              <a:pathLst>
                <a:path w="1075555" h="61954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537701"/>
                  </a:lnTo>
                  <a:cubicBezTo>
                    <a:pt x="1075555" y="559408"/>
                    <a:pt x="1066932" y="580225"/>
                    <a:pt x="1051584" y="595574"/>
                  </a:cubicBezTo>
                  <a:cubicBezTo>
                    <a:pt x="1036235" y="610922"/>
                    <a:pt x="1015418" y="619545"/>
                    <a:pt x="993712" y="619545"/>
                  </a:cubicBezTo>
                  <a:lnTo>
                    <a:pt x="81844" y="619545"/>
                  </a:lnTo>
                  <a:cubicBezTo>
                    <a:pt x="60137" y="619545"/>
                    <a:pt x="39320" y="610922"/>
                    <a:pt x="23971" y="595574"/>
                  </a:cubicBezTo>
                  <a:cubicBezTo>
                    <a:pt x="8623" y="580225"/>
                    <a:pt x="0" y="559408"/>
                    <a:pt x="0" y="53770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9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10"/>
            <p:cNvSpPr/>
            <p:nvPr/>
          </p:nvSpPr>
          <p:spPr>
            <a:xfrm>
              <a:off x="7823880" y="3915720"/>
              <a:ext cx="2932200" cy="1740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7" name="Group 11"/>
          <p:cNvGrpSpPr/>
          <p:nvPr/>
        </p:nvGrpSpPr>
        <p:grpSpPr>
          <a:xfrm>
            <a:off x="7835040" y="5800680"/>
            <a:ext cx="2932200" cy="898560"/>
            <a:chOff x="7835040" y="5800680"/>
            <a:chExt cx="2932200" cy="898560"/>
          </a:xfrm>
        </p:grpSpPr>
        <p:sp>
          <p:nvSpPr>
            <p:cNvPr id="198" name="CustomShape 12"/>
            <p:cNvSpPr/>
            <p:nvPr/>
          </p:nvSpPr>
          <p:spPr>
            <a:xfrm>
              <a:off x="7835040" y="5852520"/>
              <a:ext cx="2932200" cy="846720"/>
            </a:xfrm>
            <a:custGeom>
              <a:avLst/>
              <a:gdLst/>
              <a:ah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9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13"/>
            <p:cNvSpPr/>
            <p:nvPr/>
          </p:nvSpPr>
          <p:spPr>
            <a:xfrm>
              <a:off x="7835040" y="5800680"/>
              <a:ext cx="2932200" cy="898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0" name="Group 14"/>
          <p:cNvGrpSpPr/>
          <p:nvPr/>
        </p:nvGrpSpPr>
        <p:grpSpPr>
          <a:xfrm>
            <a:off x="13545720" y="4624920"/>
            <a:ext cx="2932200" cy="2403000"/>
            <a:chOff x="13545720" y="4624920"/>
            <a:chExt cx="2932200" cy="2403000"/>
          </a:xfrm>
        </p:grpSpPr>
        <p:sp>
          <p:nvSpPr>
            <p:cNvPr id="201" name="CustomShape 15"/>
            <p:cNvSpPr/>
            <p:nvPr/>
          </p:nvSpPr>
          <p:spPr>
            <a:xfrm>
              <a:off x="13545720" y="4676760"/>
              <a:ext cx="2932200" cy="2351160"/>
            </a:xfrm>
            <a:custGeom>
              <a:avLst/>
              <a:gdLst/>
              <a:ah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9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16"/>
            <p:cNvSpPr/>
            <p:nvPr/>
          </p:nvSpPr>
          <p:spPr>
            <a:xfrm>
              <a:off x="13545720" y="4624920"/>
              <a:ext cx="2932200" cy="240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3" name="Group 17"/>
          <p:cNvGrpSpPr/>
          <p:nvPr/>
        </p:nvGrpSpPr>
        <p:grpSpPr>
          <a:xfrm>
            <a:off x="13943880" y="7441200"/>
            <a:ext cx="2932200" cy="898560"/>
            <a:chOff x="13943880" y="7441200"/>
            <a:chExt cx="2932200" cy="898560"/>
          </a:xfrm>
        </p:grpSpPr>
        <p:sp>
          <p:nvSpPr>
            <p:cNvPr id="204" name="CustomShape 18"/>
            <p:cNvSpPr/>
            <p:nvPr/>
          </p:nvSpPr>
          <p:spPr>
            <a:xfrm>
              <a:off x="13943880" y="7493040"/>
              <a:ext cx="2932200" cy="846720"/>
            </a:xfrm>
            <a:custGeom>
              <a:avLst/>
              <a:gdLst/>
              <a:ah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9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19"/>
            <p:cNvSpPr/>
            <p:nvPr/>
          </p:nvSpPr>
          <p:spPr>
            <a:xfrm>
              <a:off x="13943880" y="7441200"/>
              <a:ext cx="2932200" cy="898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6" name="CustomShape 20"/>
          <p:cNvSpPr/>
          <p:nvPr/>
        </p:nvSpPr>
        <p:spPr>
          <a:xfrm rot="19714800">
            <a:off x="5743440" y="6565320"/>
            <a:ext cx="1775880" cy="501480"/>
          </a:xfrm>
          <a:custGeom>
            <a:avLst/>
            <a:gdLst/>
            <a:ahLst/>
            <a:rect l="l" t="t" r="r" b="b"/>
            <a:pathLst>
              <a:path w="1776375" h="501826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21"/>
          <p:cNvSpPr/>
          <p:nvPr/>
        </p:nvSpPr>
        <p:spPr>
          <a:xfrm>
            <a:off x="2320560" y="419400"/>
            <a:ext cx="14938560" cy="22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8875"/>
              </a:lnSpc>
            </a:pPr>
            <a:r>
              <a:rPr b="0" lang="fr-FR" sz="6430" spc="627" strike="noStrike">
                <a:solidFill>
                  <a:srgbClr val="231f20"/>
                </a:solidFill>
                <a:latin typeface="Oswald"/>
              </a:rPr>
              <a:t>2.CARACTÉRISTIQUES DE GAUSSIAN MIXTURE </a:t>
            </a:r>
            <a:endParaRPr b="0" lang="fr-FR" sz="6430" spc="-1" strike="noStrike">
              <a:latin typeface="Arial"/>
            </a:endParaRPr>
          </a:p>
        </p:txBody>
      </p:sp>
      <p:sp>
        <p:nvSpPr>
          <p:cNvPr id="208" name="CustomShape 22"/>
          <p:cNvSpPr/>
          <p:nvPr/>
        </p:nvSpPr>
        <p:spPr>
          <a:xfrm>
            <a:off x="905400" y="7174440"/>
            <a:ext cx="42069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736"/>
              </a:lnSpc>
            </a:pPr>
            <a:r>
              <a:rPr b="0" lang="fr-FR" sz="2710" spc="262" strike="noStrike">
                <a:solidFill>
                  <a:srgbClr val="231f20"/>
                </a:solidFill>
                <a:latin typeface="Oswald"/>
              </a:rPr>
              <a:t>MODÈLE PROBABILISTE </a:t>
            </a:r>
            <a:endParaRPr b="0" lang="fr-FR" sz="2710" spc="-1" strike="noStrike">
              <a:latin typeface="Arial"/>
            </a:endParaRPr>
          </a:p>
        </p:txBody>
      </p:sp>
      <p:sp>
        <p:nvSpPr>
          <p:cNvPr id="209" name="CustomShape 23"/>
          <p:cNvSpPr/>
          <p:nvPr/>
        </p:nvSpPr>
        <p:spPr>
          <a:xfrm>
            <a:off x="1391400" y="4638600"/>
            <a:ext cx="3202920" cy="15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954"/>
              </a:lnSpc>
            </a:pPr>
            <a:r>
              <a:rPr b="0" lang="fr-FR" sz="2110" spc="-1" strike="noStrike">
                <a:solidFill>
                  <a:srgbClr val="100f0d"/>
                </a:solidFill>
                <a:latin typeface="Montserrat Light"/>
              </a:rPr>
              <a:t>Un GMM considère que les données sont générées à partir d'un processus probabiliste </a:t>
            </a:r>
            <a:endParaRPr b="0" lang="fr-FR" sz="2110" spc="-1" strike="noStrike">
              <a:latin typeface="Arial"/>
            </a:endParaRPr>
          </a:p>
        </p:txBody>
      </p:sp>
      <p:sp>
        <p:nvSpPr>
          <p:cNvPr id="210" name="CustomShape 24"/>
          <p:cNvSpPr/>
          <p:nvPr/>
        </p:nvSpPr>
        <p:spPr>
          <a:xfrm>
            <a:off x="8022960" y="5914440"/>
            <a:ext cx="25563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736"/>
              </a:lnSpc>
            </a:pPr>
            <a:r>
              <a:rPr b="0" lang="fr-FR" sz="2710" spc="262" strike="noStrike">
                <a:solidFill>
                  <a:srgbClr val="231f20"/>
                </a:solidFill>
                <a:latin typeface="Oswald"/>
              </a:rPr>
              <a:t>FLEXIBILITÉ</a:t>
            </a:r>
            <a:endParaRPr b="0" lang="fr-FR" sz="2710" spc="-1" strike="noStrike">
              <a:latin typeface="Arial"/>
            </a:endParaRPr>
          </a:p>
        </p:txBody>
      </p:sp>
      <p:sp>
        <p:nvSpPr>
          <p:cNvPr id="211" name="CustomShape 25"/>
          <p:cNvSpPr/>
          <p:nvPr/>
        </p:nvSpPr>
        <p:spPr>
          <a:xfrm>
            <a:off x="8022960" y="4071600"/>
            <a:ext cx="2733120" cy="89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339"/>
              </a:lnSpc>
            </a:pPr>
            <a:r>
              <a:rPr b="0" lang="fr-FR" sz="1670" spc="-1" strike="noStrike">
                <a:solidFill>
                  <a:srgbClr val="100f0d"/>
                </a:solidFill>
                <a:latin typeface="Montserrat Light"/>
              </a:rPr>
              <a:t>Les GMM peuvent modéliser des distributions de données complexes</a:t>
            </a:r>
            <a:endParaRPr b="0" lang="fr-FR" sz="1670" spc="-1" strike="noStrike">
              <a:latin typeface="Arial"/>
            </a:endParaRPr>
          </a:p>
        </p:txBody>
      </p:sp>
      <p:sp>
        <p:nvSpPr>
          <p:cNvPr id="212" name="CustomShape 26"/>
          <p:cNvSpPr/>
          <p:nvPr/>
        </p:nvSpPr>
        <p:spPr>
          <a:xfrm>
            <a:off x="13744800" y="4932720"/>
            <a:ext cx="2534040" cy="11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339"/>
              </a:lnSpc>
            </a:pPr>
            <a:r>
              <a:rPr b="0" lang="fr-FR" sz="1670" spc="-1" strike="noStrike">
                <a:solidFill>
                  <a:srgbClr val="100f0d"/>
                </a:solidFill>
                <a:latin typeface="Montserrat Light"/>
              </a:rPr>
              <a:t>: Le modèle suppose que les données sont issues d'un mélange de plusieurs distributions gaussiennes</a:t>
            </a:r>
            <a:endParaRPr b="0" lang="fr-FR" sz="1670" spc="-1" strike="noStrike">
              <a:latin typeface="Arial"/>
            </a:endParaRPr>
          </a:p>
        </p:txBody>
      </p:sp>
      <p:sp>
        <p:nvSpPr>
          <p:cNvPr id="213" name="CustomShape 27"/>
          <p:cNvSpPr/>
          <p:nvPr/>
        </p:nvSpPr>
        <p:spPr>
          <a:xfrm flipH="1" rot="12628800">
            <a:off x="11453760" y="6025320"/>
            <a:ext cx="1775880" cy="501480"/>
          </a:xfrm>
          <a:custGeom>
            <a:avLst/>
            <a:gdLst/>
            <a:ah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8"/>
          <p:cNvSpPr/>
          <p:nvPr/>
        </p:nvSpPr>
        <p:spPr>
          <a:xfrm>
            <a:off x="789480" y="2596320"/>
            <a:ext cx="8187480" cy="38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061"/>
              </a:lnSpc>
            </a:pPr>
            <a:r>
              <a:rPr b="0" lang="fr-FR" sz="2189" spc="-1" strike="noStrike">
                <a:solidFill>
                  <a:srgbClr val="100f0d"/>
                </a:solidFill>
                <a:latin typeface="Montserrat Light"/>
              </a:rPr>
              <a:t>Text</a:t>
            </a:r>
            <a:endParaRPr b="0" lang="fr-FR" sz="2189" spc="-1" strike="noStrike">
              <a:latin typeface="Arial"/>
            </a:endParaRPr>
          </a:p>
        </p:txBody>
      </p:sp>
      <p:sp>
        <p:nvSpPr>
          <p:cNvPr id="215" name="CustomShape 29"/>
          <p:cNvSpPr/>
          <p:nvPr/>
        </p:nvSpPr>
        <p:spPr>
          <a:xfrm rot="888000">
            <a:off x="-8052480" y="7641000"/>
            <a:ext cx="13977000" cy="14342040"/>
          </a:xfrm>
          <a:custGeom>
            <a:avLst/>
            <a:gdLst/>
            <a:ah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6" name="Group 30"/>
          <p:cNvGrpSpPr/>
          <p:nvPr/>
        </p:nvGrpSpPr>
        <p:grpSpPr>
          <a:xfrm>
            <a:off x="12387960" y="8666280"/>
            <a:ext cx="4248720" cy="4248720"/>
            <a:chOff x="12387960" y="8666280"/>
            <a:chExt cx="4248720" cy="4248720"/>
          </a:xfrm>
        </p:grpSpPr>
        <p:sp>
          <p:nvSpPr>
            <p:cNvPr id="217" name="CustomShape 31"/>
            <p:cNvSpPr/>
            <p:nvPr/>
          </p:nvSpPr>
          <p:spPr>
            <a:xfrm>
              <a:off x="12387960" y="866628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32"/>
            <p:cNvSpPr/>
            <p:nvPr/>
          </p:nvSpPr>
          <p:spPr>
            <a:xfrm>
              <a:off x="12786480" y="881568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9" name="Group 33"/>
          <p:cNvGrpSpPr/>
          <p:nvPr/>
        </p:nvGrpSpPr>
        <p:grpSpPr>
          <a:xfrm>
            <a:off x="789480" y="-2038680"/>
            <a:ext cx="3066840" cy="3066840"/>
            <a:chOff x="789480" y="-2038680"/>
            <a:chExt cx="3066840" cy="3066840"/>
          </a:xfrm>
        </p:grpSpPr>
        <p:sp>
          <p:nvSpPr>
            <p:cNvPr id="220" name="CustomShape 34"/>
            <p:cNvSpPr/>
            <p:nvPr/>
          </p:nvSpPr>
          <p:spPr>
            <a:xfrm>
              <a:off x="789480" y="-203868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35"/>
            <p:cNvSpPr/>
            <p:nvPr/>
          </p:nvSpPr>
          <p:spPr>
            <a:xfrm>
              <a:off x="1077120" y="-19306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2" name="CustomShape 36"/>
          <p:cNvSpPr/>
          <p:nvPr/>
        </p:nvSpPr>
        <p:spPr>
          <a:xfrm>
            <a:off x="13234320" y="7260120"/>
            <a:ext cx="3402360" cy="9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736"/>
              </a:lnSpc>
            </a:pPr>
            <a:r>
              <a:rPr b="0" lang="fr-FR" sz="2710" spc="262" strike="noStrike">
                <a:solidFill>
                  <a:srgbClr val="231f20"/>
                </a:solidFill>
                <a:latin typeface="Oswald"/>
              </a:rPr>
              <a:t>MÉLANGE DE GAUSSIENNES </a:t>
            </a:r>
            <a:endParaRPr b="0" lang="fr-FR" sz="271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 rot="16200000">
            <a:off x="4000320" y="-3999960"/>
            <a:ext cx="10286640" cy="18287640"/>
          </a:xfrm>
          <a:custGeom>
            <a:avLst/>
            <a:gdLst/>
            <a:ah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1"/>
            <a:stretch>
              <a:fillRect l="-1901646" t="-95956" r="-1962242" b="-7264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4" name="Group 2"/>
          <p:cNvGrpSpPr/>
          <p:nvPr/>
        </p:nvGrpSpPr>
        <p:grpSpPr>
          <a:xfrm>
            <a:off x="1028880" y="1078920"/>
            <a:ext cx="5037840" cy="3741840"/>
            <a:chOff x="1028880" y="1078920"/>
            <a:chExt cx="5037840" cy="3741840"/>
          </a:xfrm>
        </p:grpSpPr>
        <p:sp>
          <p:nvSpPr>
            <p:cNvPr id="225" name="CustomShape 3"/>
            <p:cNvSpPr/>
            <p:nvPr/>
          </p:nvSpPr>
          <p:spPr>
            <a:xfrm>
              <a:off x="1028880" y="1261800"/>
              <a:ext cx="5037840" cy="3558960"/>
            </a:xfrm>
            <a:custGeom>
              <a:avLst/>
              <a:gdLst/>
              <a:ah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f4eadb"/>
            </a:solidFill>
            <a:ln w="1908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4"/>
            <p:cNvSpPr/>
            <p:nvPr/>
          </p:nvSpPr>
          <p:spPr>
            <a:xfrm>
              <a:off x="1028880" y="1078920"/>
              <a:ext cx="5037840" cy="3741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7" name="Group 5"/>
          <p:cNvGrpSpPr/>
          <p:nvPr/>
        </p:nvGrpSpPr>
        <p:grpSpPr>
          <a:xfrm>
            <a:off x="6416640" y="6195960"/>
            <a:ext cx="5037840" cy="3741840"/>
            <a:chOff x="6416640" y="6195960"/>
            <a:chExt cx="5037840" cy="3741840"/>
          </a:xfrm>
        </p:grpSpPr>
        <p:sp>
          <p:nvSpPr>
            <p:cNvPr id="228" name="CustomShape 6"/>
            <p:cNvSpPr/>
            <p:nvPr/>
          </p:nvSpPr>
          <p:spPr>
            <a:xfrm>
              <a:off x="6416640" y="6378840"/>
              <a:ext cx="5037840" cy="3558960"/>
            </a:xfrm>
            <a:custGeom>
              <a:avLst/>
              <a:gdLst/>
              <a:ah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f4eadb"/>
            </a:solidFill>
            <a:ln w="1908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7"/>
            <p:cNvSpPr/>
            <p:nvPr/>
          </p:nvSpPr>
          <p:spPr>
            <a:xfrm>
              <a:off x="6416640" y="6195960"/>
              <a:ext cx="5037840" cy="3741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0" name="Group 8"/>
          <p:cNvGrpSpPr/>
          <p:nvPr/>
        </p:nvGrpSpPr>
        <p:grpSpPr>
          <a:xfrm>
            <a:off x="10995480" y="1796400"/>
            <a:ext cx="5037840" cy="3742200"/>
            <a:chOff x="10995480" y="1796400"/>
            <a:chExt cx="5037840" cy="3742200"/>
          </a:xfrm>
        </p:grpSpPr>
        <p:sp>
          <p:nvSpPr>
            <p:cNvPr id="231" name="CustomShape 9"/>
            <p:cNvSpPr/>
            <p:nvPr/>
          </p:nvSpPr>
          <p:spPr>
            <a:xfrm>
              <a:off x="10995480" y="1979640"/>
              <a:ext cx="5037840" cy="3558960"/>
            </a:xfrm>
            <a:custGeom>
              <a:avLst/>
              <a:gdLst/>
              <a:ah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f4eadb"/>
            </a:solidFill>
            <a:ln w="1908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10"/>
            <p:cNvSpPr/>
            <p:nvPr/>
          </p:nvSpPr>
          <p:spPr>
            <a:xfrm>
              <a:off x="10995480" y="1796400"/>
              <a:ext cx="5037840" cy="3741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3" name="Group 11"/>
          <p:cNvGrpSpPr/>
          <p:nvPr/>
        </p:nvGrpSpPr>
        <p:grpSpPr>
          <a:xfrm>
            <a:off x="1028880" y="1078920"/>
            <a:ext cx="5037840" cy="851400"/>
            <a:chOff x="1028880" y="1078920"/>
            <a:chExt cx="5037840" cy="851400"/>
          </a:xfrm>
        </p:grpSpPr>
        <p:sp>
          <p:nvSpPr>
            <p:cNvPr id="234" name="CustomShape 12"/>
            <p:cNvSpPr/>
            <p:nvPr/>
          </p:nvSpPr>
          <p:spPr>
            <a:xfrm>
              <a:off x="1028880" y="1261800"/>
              <a:ext cx="5037840" cy="668520"/>
            </a:xfrm>
            <a:custGeom>
              <a:avLst/>
              <a:gdLst/>
              <a:ah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13"/>
            <p:cNvSpPr/>
            <p:nvPr/>
          </p:nvSpPr>
          <p:spPr>
            <a:xfrm>
              <a:off x="1028880" y="1078920"/>
              <a:ext cx="5037840" cy="851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6" name="Group 14"/>
          <p:cNvGrpSpPr/>
          <p:nvPr/>
        </p:nvGrpSpPr>
        <p:grpSpPr>
          <a:xfrm>
            <a:off x="6416640" y="5527080"/>
            <a:ext cx="5037840" cy="851760"/>
            <a:chOff x="6416640" y="5527080"/>
            <a:chExt cx="5037840" cy="851760"/>
          </a:xfrm>
        </p:grpSpPr>
        <p:sp>
          <p:nvSpPr>
            <p:cNvPr id="237" name="CustomShape 15"/>
            <p:cNvSpPr/>
            <p:nvPr/>
          </p:nvSpPr>
          <p:spPr>
            <a:xfrm>
              <a:off x="6416640" y="5710320"/>
              <a:ext cx="5037840" cy="668520"/>
            </a:xfrm>
            <a:custGeom>
              <a:avLst/>
              <a:gdLst/>
              <a:ah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16"/>
            <p:cNvSpPr/>
            <p:nvPr/>
          </p:nvSpPr>
          <p:spPr>
            <a:xfrm>
              <a:off x="6416640" y="5527080"/>
              <a:ext cx="5037840" cy="851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9" name="Group 17"/>
          <p:cNvGrpSpPr/>
          <p:nvPr/>
        </p:nvGrpSpPr>
        <p:grpSpPr>
          <a:xfrm>
            <a:off x="10995480" y="1248480"/>
            <a:ext cx="5037840" cy="851760"/>
            <a:chOff x="10995480" y="1248480"/>
            <a:chExt cx="5037840" cy="851760"/>
          </a:xfrm>
        </p:grpSpPr>
        <p:sp>
          <p:nvSpPr>
            <p:cNvPr id="240" name="CustomShape 18"/>
            <p:cNvSpPr/>
            <p:nvPr/>
          </p:nvSpPr>
          <p:spPr>
            <a:xfrm>
              <a:off x="10995480" y="1431720"/>
              <a:ext cx="5037840" cy="668520"/>
            </a:xfrm>
            <a:custGeom>
              <a:avLst/>
              <a:gdLst/>
              <a:ah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CustomShape 19"/>
            <p:cNvSpPr/>
            <p:nvPr/>
          </p:nvSpPr>
          <p:spPr>
            <a:xfrm>
              <a:off x="10995480" y="1248480"/>
              <a:ext cx="5037840" cy="851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2" name="CustomShape 20"/>
          <p:cNvSpPr/>
          <p:nvPr/>
        </p:nvSpPr>
        <p:spPr>
          <a:xfrm>
            <a:off x="1345680" y="1452600"/>
            <a:ext cx="3738960" cy="3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494"/>
              </a:lnSpc>
            </a:pPr>
            <a:r>
              <a:rPr b="0" lang="fr-FR" sz="2129" spc="-1" strike="noStrike">
                <a:solidFill>
                  <a:srgbClr val="000000"/>
                </a:solidFill>
                <a:latin typeface="DM Sans"/>
              </a:rPr>
              <a:t>Non paramétrique </a:t>
            </a:r>
            <a:endParaRPr b="0" lang="fr-FR" sz="2129" spc="-1" strike="noStrike">
              <a:latin typeface="Arial"/>
            </a:endParaRPr>
          </a:p>
        </p:txBody>
      </p:sp>
      <p:sp>
        <p:nvSpPr>
          <p:cNvPr id="243" name="CustomShape 21"/>
          <p:cNvSpPr/>
          <p:nvPr/>
        </p:nvSpPr>
        <p:spPr>
          <a:xfrm>
            <a:off x="11644560" y="1617120"/>
            <a:ext cx="3738960" cy="3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494"/>
              </a:lnSpc>
            </a:pPr>
            <a:r>
              <a:rPr b="0" lang="fr-FR" sz="2129" spc="-1" strike="noStrike">
                <a:solidFill>
                  <a:srgbClr val="000000"/>
                </a:solidFill>
                <a:latin typeface="DM Sans"/>
              </a:rPr>
              <a:t>Basé sur l’instance </a:t>
            </a:r>
            <a:endParaRPr b="0" lang="fr-FR" sz="2129" spc="-1" strike="noStrike">
              <a:latin typeface="Arial"/>
            </a:endParaRPr>
          </a:p>
        </p:txBody>
      </p:sp>
      <p:sp>
        <p:nvSpPr>
          <p:cNvPr id="244" name="CustomShape 22"/>
          <p:cNvSpPr/>
          <p:nvPr/>
        </p:nvSpPr>
        <p:spPr>
          <a:xfrm>
            <a:off x="6928920" y="5892480"/>
            <a:ext cx="4137480" cy="3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494"/>
              </a:lnSpc>
            </a:pPr>
            <a:r>
              <a:rPr b="0" lang="fr-FR" sz="2129" spc="-1" strike="noStrike">
                <a:solidFill>
                  <a:srgbClr val="000000"/>
                </a:solidFill>
                <a:latin typeface="DM Sans"/>
              </a:rPr>
              <a:t>Classification et régression </a:t>
            </a:r>
            <a:endParaRPr b="0" lang="fr-FR" sz="2129" spc="-1" strike="noStrike">
              <a:latin typeface="Arial"/>
            </a:endParaRPr>
          </a:p>
        </p:txBody>
      </p:sp>
      <p:sp>
        <p:nvSpPr>
          <p:cNvPr id="245" name="CustomShape 23"/>
          <p:cNvSpPr/>
          <p:nvPr/>
        </p:nvSpPr>
        <p:spPr>
          <a:xfrm>
            <a:off x="1345680" y="2602440"/>
            <a:ext cx="4515120" cy="89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356"/>
              </a:lnSpc>
            </a:pPr>
            <a:r>
              <a:rPr b="0" lang="fr-FR" sz="1750" spc="103" strike="noStrike">
                <a:solidFill>
                  <a:srgbClr val="000000"/>
                </a:solidFill>
                <a:latin typeface="DM Sans"/>
              </a:rPr>
              <a:t>KNN est un algorithme non paramétrique, ce qui signifie qu'il n'a pas de paramètres fixes </a:t>
            </a:r>
            <a:endParaRPr b="0" lang="fr-FR" sz="1750" spc="-1" strike="noStrike">
              <a:latin typeface="Arial"/>
            </a:endParaRPr>
          </a:p>
        </p:txBody>
      </p:sp>
      <p:sp>
        <p:nvSpPr>
          <p:cNvPr id="246" name="CustomShape 24"/>
          <p:cNvSpPr/>
          <p:nvPr/>
        </p:nvSpPr>
        <p:spPr>
          <a:xfrm>
            <a:off x="11067120" y="2406240"/>
            <a:ext cx="4137480" cy="10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60"/>
              </a:lnSpc>
            </a:pPr>
            <a:r>
              <a:rPr b="0" lang="fr-FR" sz="1600" spc="94" strike="noStrike">
                <a:solidFill>
                  <a:srgbClr val="000000"/>
                </a:solidFill>
                <a:latin typeface="DM Sans"/>
              </a:rPr>
              <a:t>: L'algorithme des k plus proches voisins (KNN) est un exemple d'algorithme d'apprentissage basé sur l'instance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47" name="CustomShape 25"/>
          <p:cNvSpPr/>
          <p:nvPr/>
        </p:nvSpPr>
        <p:spPr>
          <a:xfrm>
            <a:off x="6867000" y="6843960"/>
            <a:ext cx="413748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60"/>
              </a:lnSpc>
            </a:pPr>
            <a:r>
              <a:rPr b="0" lang="fr-FR" sz="1600" spc="94" strike="noStrike">
                <a:solidFill>
                  <a:srgbClr val="000000"/>
                </a:solidFill>
                <a:latin typeface="DM Sans"/>
              </a:rPr>
              <a:t>KNN peut être utilisé pour la classification (prédiction de classes discrètes) et la régression </a:t>
            </a:r>
            <a:endParaRPr b="0" lang="fr-FR" sz="1600" spc="-1" strike="noStrike">
              <a:latin typeface="Arial"/>
            </a:endParaRPr>
          </a:p>
        </p:txBody>
      </p:sp>
      <p:grpSp>
        <p:nvGrpSpPr>
          <p:cNvPr id="248" name="Group 26"/>
          <p:cNvGrpSpPr/>
          <p:nvPr/>
        </p:nvGrpSpPr>
        <p:grpSpPr>
          <a:xfrm>
            <a:off x="12387960" y="8666280"/>
            <a:ext cx="4248720" cy="4248720"/>
            <a:chOff x="12387960" y="8666280"/>
            <a:chExt cx="4248720" cy="4248720"/>
          </a:xfrm>
        </p:grpSpPr>
        <p:sp>
          <p:nvSpPr>
            <p:cNvPr id="249" name="CustomShape 27"/>
            <p:cNvSpPr/>
            <p:nvPr/>
          </p:nvSpPr>
          <p:spPr>
            <a:xfrm>
              <a:off x="12387960" y="8666280"/>
              <a:ext cx="4248720" cy="42487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" name="CustomShape 28"/>
            <p:cNvSpPr/>
            <p:nvPr/>
          </p:nvSpPr>
          <p:spPr>
            <a:xfrm>
              <a:off x="12786480" y="8815680"/>
              <a:ext cx="3452040" cy="370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1" name="Group 29"/>
          <p:cNvGrpSpPr/>
          <p:nvPr/>
        </p:nvGrpSpPr>
        <p:grpSpPr>
          <a:xfrm>
            <a:off x="789480" y="-2038680"/>
            <a:ext cx="3066840" cy="3066840"/>
            <a:chOff x="789480" y="-2038680"/>
            <a:chExt cx="3066840" cy="3066840"/>
          </a:xfrm>
        </p:grpSpPr>
        <p:sp>
          <p:nvSpPr>
            <p:cNvPr id="252" name="CustomShape 30"/>
            <p:cNvSpPr/>
            <p:nvPr/>
          </p:nvSpPr>
          <p:spPr>
            <a:xfrm>
              <a:off x="789480" y="-2038680"/>
              <a:ext cx="3066840" cy="3066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" name="CustomShape 31"/>
            <p:cNvSpPr/>
            <p:nvPr/>
          </p:nvSpPr>
          <p:spPr>
            <a:xfrm>
              <a:off x="1077120" y="-1930680"/>
              <a:ext cx="2491920" cy="267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4" name="CustomShape 32"/>
          <p:cNvSpPr/>
          <p:nvPr/>
        </p:nvSpPr>
        <p:spPr>
          <a:xfrm>
            <a:off x="1345680" y="410760"/>
            <a:ext cx="17397720" cy="8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874"/>
              </a:lnSpc>
            </a:pPr>
            <a:r>
              <a:rPr b="0" lang="fr-FR" sz="4909" spc="-1" strike="noStrike">
                <a:solidFill>
                  <a:srgbClr val="000000"/>
                </a:solidFill>
                <a:latin typeface="arial"/>
              </a:rPr>
              <a:t>3.Caractéristiques de KNN </a:t>
            </a:r>
            <a:endParaRPr b="0" lang="fr-FR" sz="4909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Neat_Office/6.2.8.2$Windows_x86 LibreOffice_project/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fr-FR</dc:language>
  <cp:lastModifiedBy/>
  <dcterms:modified xsi:type="dcterms:W3CDTF">2024-05-08T02:27:37Z</dcterms:modified>
  <cp:revision>6</cp:revision>
  <dc:subject/>
  <dc:title>Exploration Algorithmique : PCA, Gaussian Mixture, et KNN dans l'Apprentissage Automatique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74</vt:i4>
  </property>
</Properties>
</file>